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8" r:id="rId4"/>
  </p:sldMasterIdLst>
  <p:notesMasterIdLst>
    <p:notesMasterId r:id="rId30"/>
  </p:notesMasterIdLst>
  <p:handoutMasterIdLst>
    <p:handoutMasterId r:id="rId31"/>
  </p:handoutMasterIdLst>
  <p:sldIdLst>
    <p:sldId id="1202" r:id="rId5"/>
    <p:sldId id="1203" r:id="rId6"/>
    <p:sldId id="1204" r:id="rId7"/>
    <p:sldId id="1207" r:id="rId8"/>
    <p:sldId id="1208" r:id="rId9"/>
    <p:sldId id="1211" r:id="rId10"/>
    <p:sldId id="1213" r:id="rId11"/>
    <p:sldId id="1212" r:id="rId12"/>
    <p:sldId id="1205" r:id="rId13"/>
    <p:sldId id="1167" r:id="rId14"/>
    <p:sldId id="1193" r:id="rId15"/>
    <p:sldId id="1209" r:id="rId16"/>
    <p:sldId id="1192" r:id="rId17"/>
    <p:sldId id="1195" r:id="rId18"/>
    <p:sldId id="1197" r:id="rId19"/>
    <p:sldId id="1198" r:id="rId20"/>
    <p:sldId id="1199" r:id="rId21"/>
    <p:sldId id="1200" r:id="rId22"/>
    <p:sldId id="1201" r:id="rId23"/>
    <p:sldId id="1210" r:id="rId24"/>
    <p:sldId id="1214" r:id="rId25"/>
    <p:sldId id="1194" r:id="rId26"/>
    <p:sldId id="1206" r:id="rId27"/>
    <p:sldId id="1165" r:id="rId28"/>
    <p:sldId id="1060" r:id="rId29"/>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914400" rtl="0" eaLnBrk="1" latinLnBrk="0" hangingPunct="1">
      <a:defRPr kern="1200">
        <a:solidFill>
          <a:schemeClr val="tx1"/>
        </a:solidFill>
        <a:latin typeface="Arial" charset="0"/>
        <a:ea typeface="ＭＳ Ｐゴシック" charset="-128"/>
        <a:cs typeface="ＭＳ Ｐゴシック" charset="-128"/>
      </a:defRPr>
    </a:lvl6pPr>
    <a:lvl7pPr marL="2743200" algn="l" defTabSz="914400" rtl="0" eaLnBrk="1" latinLnBrk="0" hangingPunct="1">
      <a:defRPr kern="1200">
        <a:solidFill>
          <a:schemeClr val="tx1"/>
        </a:solidFill>
        <a:latin typeface="Arial" charset="0"/>
        <a:ea typeface="ＭＳ Ｐゴシック" charset="-128"/>
        <a:cs typeface="ＭＳ Ｐゴシック" charset="-128"/>
      </a:defRPr>
    </a:lvl7pPr>
    <a:lvl8pPr marL="3200400" algn="l" defTabSz="914400" rtl="0" eaLnBrk="1" latinLnBrk="0" hangingPunct="1">
      <a:defRPr kern="1200">
        <a:solidFill>
          <a:schemeClr val="tx1"/>
        </a:solidFill>
        <a:latin typeface="Arial" charset="0"/>
        <a:ea typeface="ＭＳ Ｐゴシック" charset="-128"/>
        <a:cs typeface="ＭＳ Ｐゴシック" charset="-128"/>
      </a:defRPr>
    </a:lvl8pPr>
    <a:lvl9pPr marL="3657600" algn="l" defTabSz="914400" rtl="0" eaLnBrk="1" latinLnBrk="0" hangingPunct="1">
      <a:defRPr kern="1200">
        <a:solidFill>
          <a:schemeClr val="tx1"/>
        </a:solidFill>
        <a:latin typeface="Arial" charset="0"/>
        <a:ea typeface="ＭＳ Ｐゴシック" charset="-128"/>
        <a:cs typeface="ＭＳ Ｐゴシック" charset="-128"/>
      </a:defRPr>
    </a:lvl9pPr>
  </p:defaultTextStyle>
  <p:extLst>
    <p:ext uri="{521415D9-36F7-43E2-AB2F-B90AF26B5E84}">
      <p14:sectionLst xmlns:p14="http://schemas.microsoft.com/office/powerpoint/2010/main">
        <p14:section name="Part 1" id="{BA7DFC3B-967C-8A47-A999-E6A9B6DA7CF2}">
          <p14:sldIdLst>
            <p14:sldId id="1202"/>
            <p14:sldId id="1203"/>
            <p14:sldId id="1204"/>
            <p14:sldId id="1207"/>
            <p14:sldId id="1208"/>
            <p14:sldId id="1211"/>
            <p14:sldId id="1213"/>
            <p14:sldId id="1212"/>
            <p14:sldId id="1205"/>
            <p14:sldId id="1167"/>
            <p14:sldId id="1193"/>
            <p14:sldId id="1209"/>
            <p14:sldId id="1192"/>
            <p14:sldId id="1195"/>
            <p14:sldId id="1197"/>
            <p14:sldId id="1198"/>
            <p14:sldId id="1199"/>
            <p14:sldId id="1200"/>
            <p14:sldId id="1201"/>
            <p14:sldId id="1210"/>
            <p14:sldId id="1214"/>
            <p14:sldId id="1194"/>
            <p14:sldId id="1206"/>
            <p14:sldId id="1165"/>
            <p14:sldId id="106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54047" autoAdjust="0"/>
  </p:normalViewPr>
  <p:slideViewPr>
    <p:cSldViewPr snapToGrid="0" snapToObjects="1">
      <p:cViewPr varScale="1">
        <p:scale>
          <a:sx n="81" d="100"/>
          <a:sy n="81" d="100"/>
        </p:scale>
        <p:origin x="2346" y="90"/>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cs typeface="+mn-cs"/>
              </a:defRPr>
            </a:lvl1pPr>
          </a:lstStyle>
          <a:p>
            <a:pPr>
              <a:defRPr/>
            </a:pPr>
            <a:fld id="{3F7C3218-6286-4045-8084-7D8F4F6601BE}" type="datetimeFigureOut">
              <a:rPr lang="en-US" altLang="en-US"/>
              <a:pPr>
                <a:defRPr/>
              </a:pPr>
              <a:t>6/26/2023</a:t>
            </a:fld>
            <a:endParaRPr lang="en-US" alt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cs typeface="+mn-cs"/>
              </a:defRPr>
            </a:lvl1pPr>
          </a:lstStyle>
          <a:p>
            <a:pPr>
              <a:defRPr/>
            </a:pPr>
            <a:fld id="{B276D228-A1C4-194E-BD76-E875F1B56BB0}" type="slidenum">
              <a:rPr lang="en-US" altLang="en-US"/>
              <a:pPr>
                <a:defRPr/>
              </a:pPr>
              <a:t>‹#›</a:t>
            </a:fld>
            <a:endParaRPr lang="en-US" altLang="en-US" dirty="0"/>
          </a:p>
        </p:txBody>
      </p:sp>
    </p:spTree>
    <p:extLst>
      <p:ext uri="{BB962C8B-B14F-4D97-AF65-F5344CB8AC3E}">
        <p14:creationId xmlns:p14="http://schemas.microsoft.com/office/powerpoint/2010/main" val="170710696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cs typeface="+mn-cs"/>
              </a:defRPr>
            </a:lvl1pPr>
          </a:lstStyle>
          <a:p>
            <a:pPr>
              <a:defRPr/>
            </a:pPr>
            <a:fld id="{8F2EB731-3767-4A47-A391-014B15B43827}" type="datetimeFigureOut">
              <a:rPr lang="en-US" altLang="en-US"/>
              <a:pPr>
                <a:defRPr/>
              </a:pPr>
              <a:t>6/26/2023</a:t>
            </a:fld>
            <a:endParaRPr lang="en-US" alt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cs typeface="+mn-cs"/>
              </a:defRPr>
            </a:lvl1pPr>
          </a:lstStyle>
          <a:p>
            <a:pPr>
              <a:defRPr/>
            </a:pPr>
            <a:fld id="{51998215-B6DA-6840-93A7-8744EF3D5C54}" type="slidenum">
              <a:rPr lang="en-US" altLang="en-US"/>
              <a:pPr>
                <a:defRPr/>
              </a:pPr>
              <a:t>‹#›</a:t>
            </a:fld>
            <a:endParaRPr lang="en-US" altLang="en-US" dirty="0"/>
          </a:p>
        </p:txBody>
      </p:sp>
    </p:spTree>
    <p:extLst>
      <p:ext uri="{BB962C8B-B14F-4D97-AF65-F5344CB8AC3E}">
        <p14:creationId xmlns:p14="http://schemas.microsoft.com/office/powerpoint/2010/main" val="533043458"/>
      </p:ext>
    </p:extLst>
  </p:cSld>
  <p:clrMap bg1="lt1" tx1="dk1" bg2="lt2" tx2="dk2" accent1="accent1" accent2="accent2" accent3="accent3" accent4="accent4" accent5="accent5" accent6="accent6" hlink="hlink" folHlink="folHlink"/>
  <p:hf hdr="0" dt="0"/>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2</a:t>
            </a:fld>
            <a:endParaRPr lang="en-US" altLang="en-US" dirty="0"/>
          </a:p>
        </p:txBody>
      </p:sp>
    </p:spTree>
    <p:extLst>
      <p:ext uri="{BB962C8B-B14F-4D97-AF65-F5344CB8AC3E}">
        <p14:creationId xmlns:p14="http://schemas.microsoft.com/office/powerpoint/2010/main" val="3765575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13</a:t>
            </a:fld>
            <a:endParaRPr lang="en-US" altLang="en-US" dirty="0"/>
          </a:p>
        </p:txBody>
      </p:sp>
    </p:spTree>
    <p:extLst>
      <p:ext uri="{BB962C8B-B14F-4D97-AF65-F5344CB8AC3E}">
        <p14:creationId xmlns:p14="http://schemas.microsoft.com/office/powerpoint/2010/main" val="3359024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16</a:t>
            </a:fld>
            <a:endParaRPr lang="en-US" altLang="en-US" dirty="0"/>
          </a:p>
        </p:txBody>
      </p:sp>
    </p:spTree>
    <p:extLst>
      <p:ext uri="{BB962C8B-B14F-4D97-AF65-F5344CB8AC3E}">
        <p14:creationId xmlns:p14="http://schemas.microsoft.com/office/powerpoint/2010/main" val="894000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19</a:t>
            </a:fld>
            <a:endParaRPr lang="en-US" altLang="en-US" dirty="0"/>
          </a:p>
        </p:txBody>
      </p:sp>
    </p:spTree>
    <p:extLst>
      <p:ext uri="{BB962C8B-B14F-4D97-AF65-F5344CB8AC3E}">
        <p14:creationId xmlns:p14="http://schemas.microsoft.com/office/powerpoint/2010/main" val="2991878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21</a:t>
            </a:fld>
            <a:endParaRPr lang="en-US" altLang="en-US" dirty="0"/>
          </a:p>
        </p:txBody>
      </p:sp>
    </p:spTree>
    <p:extLst>
      <p:ext uri="{BB962C8B-B14F-4D97-AF65-F5344CB8AC3E}">
        <p14:creationId xmlns:p14="http://schemas.microsoft.com/office/powerpoint/2010/main" val="795857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22</a:t>
            </a:fld>
            <a:endParaRPr lang="en-US" altLang="en-US" dirty="0"/>
          </a:p>
        </p:txBody>
      </p:sp>
    </p:spTree>
    <p:extLst>
      <p:ext uri="{BB962C8B-B14F-4D97-AF65-F5344CB8AC3E}">
        <p14:creationId xmlns:p14="http://schemas.microsoft.com/office/powerpoint/2010/main" val="3013608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23</a:t>
            </a:fld>
            <a:endParaRPr lang="en-US" altLang="en-US" dirty="0"/>
          </a:p>
        </p:txBody>
      </p:sp>
    </p:spTree>
    <p:extLst>
      <p:ext uri="{BB962C8B-B14F-4D97-AF65-F5344CB8AC3E}">
        <p14:creationId xmlns:p14="http://schemas.microsoft.com/office/powerpoint/2010/main" val="3768343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24</a:t>
            </a:fld>
            <a:endParaRPr lang="en-US" altLang="en-US" dirty="0"/>
          </a:p>
        </p:txBody>
      </p:sp>
    </p:spTree>
    <p:extLst>
      <p:ext uri="{BB962C8B-B14F-4D97-AF65-F5344CB8AC3E}">
        <p14:creationId xmlns:p14="http://schemas.microsoft.com/office/powerpoint/2010/main" val="2584078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4</a:t>
            </a:fld>
            <a:endParaRPr lang="en-US" altLang="en-US" dirty="0"/>
          </a:p>
        </p:txBody>
      </p:sp>
    </p:spTree>
    <p:extLst>
      <p:ext uri="{BB962C8B-B14F-4D97-AF65-F5344CB8AC3E}">
        <p14:creationId xmlns:p14="http://schemas.microsoft.com/office/powerpoint/2010/main" val="1040860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b="0" i="0" dirty="0">
                <a:solidFill>
                  <a:srgbClr val="374151"/>
                </a:solidFill>
                <a:effectLst/>
                <a:latin typeface="Söhne"/>
              </a:rPr>
              <a:t>Attackers utilize non-PE files to evade detection and bypass security measures through various techniques, exploiting the unique characteristics of these file formats. Here are some key methods they employ:</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sz="1200" b="0" i="0" dirty="0">
              <a:solidFill>
                <a:srgbClr val="374151"/>
              </a:solidFill>
              <a:effectLst/>
              <a:latin typeface="Söhne"/>
            </a:endParaRPr>
          </a:p>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5</a:t>
            </a:fld>
            <a:endParaRPr lang="en-US" altLang="en-US" dirty="0"/>
          </a:p>
        </p:txBody>
      </p:sp>
    </p:spTree>
    <p:extLst>
      <p:ext uri="{BB962C8B-B14F-4D97-AF65-F5344CB8AC3E}">
        <p14:creationId xmlns:p14="http://schemas.microsoft.com/office/powerpoint/2010/main" val="2026018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b="0" i="0" dirty="0">
                <a:solidFill>
                  <a:srgbClr val="374151"/>
                </a:solidFill>
                <a:effectLst/>
                <a:latin typeface="Söhne"/>
              </a:rPr>
              <a:t>Attackers utilize non-PE files to evade detection and bypass security measures through various techniques, exploiting the unique characteristics of these file formats. Here are some key methods they employ:</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sz="1200" b="0" i="0" dirty="0">
              <a:solidFill>
                <a:srgbClr val="374151"/>
              </a:solidFill>
              <a:effectLst/>
              <a:latin typeface="Söhne"/>
            </a:endParaRPr>
          </a:p>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6</a:t>
            </a:fld>
            <a:endParaRPr lang="en-US" altLang="en-US" dirty="0"/>
          </a:p>
        </p:txBody>
      </p:sp>
    </p:spTree>
    <p:extLst>
      <p:ext uri="{BB962C8B-B14F-4D97-AF65-F5344CB8AC3E}">
        <p14:creationId xmlns:p14="http://schemas.microsoft.com/office/powerpoint/2010/main" val="709807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b="0" i="0" dirty="0">
                <a:solidFill>
                  <a:srgbClr val="374151"/>
                </a:solidFill>
                <a:effectLst/>
                <a:latin typeface="Söhne"/>
              </a:rPr>
              <a:t>Attackers utilize non-PE files to evade detection and bypass security measures through various techniques, exploiting the unique characteristics of these file formats. Here are some key methods they employ:</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sz="1200" b="0" i="0" dirty="0">
              <a:solidFill>
                <a:srgbClr val="374151"/>
              </a:solidFill>
              <a:effectLst/>
              <a:latin typeface="Söhne"/>
            </a:endParaRPr>
          </a:p>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7</a:t>
            </a:fld>
            <a:endParaRPr lang="en-US" altLang="en-US" dirty="0"/>
          </a:p>
        </p:txBody>
      </p:sp>
    </p:spTree>
    <p:extLst>
      <p:ext uri="{BB962C8B-B14F-4D97-AF65-F5344CB8AC3E}">
        <p14:creationId xmlns:p14="http://schemas.microsoft.com/office/powerpoint/2010/main" val="4177641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b="0" i="0" dirty="0">
                <a:solidFill>
                  <a:srgbClr val="374151"/>
                </a:solidFill>
                <a:effectLst/>
                <a:latin typeface="Söhne"/>
              </a:rPr>
              <a:t>Attackers utilize non-PE files to evade detection and bypass security measures through various techniques, exploiting the unique characteristics of these file formats. Here are some key methods they employ:</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sz="1200" b="0" i="0" dirty="0">
              <a:solidFill>
                <a:srgbClr val="374151"/>
              </a:solidFill>
              <a:effectLst/>
              <a:latin typeface="Söhne"/>
            </a:endParaRPr>
          </a:p>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8</a:t>
            </a:fld>
            <a:endParaRPr lang="en-US" altLang="en-US" dirty="0"/>
          </a:p>
        </p:txBody>
      </p:sp>
    </p:spTree>
    <p:extLst>
      <p:ext uri="{BB962C8B-B14F-4D97-AF65-F5344CB8AC3E}">
        <p14:creationId xmlns:p14="http://schemas.microsoft.com/office/powerpoint/2010/main" val="4234429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9</a:t>
            </a:fld>
            <a:endParaRPr lang="en-US" altLang="en-US" dirty="0"/>
          </a:p>
        </p:txBody>
      </p:sp>
    </p:spTree>
    <p:extLst>
      <p:ext uri="{BB962C8B-B14F-4D97-AF65-F5344CB8AC3E}">
        <p14:creationId xmlns:p14="http://schemas.microsoft.com/office/powerpoint/2010/main" val="3101283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An attack vector frequently used by malicious agents is the distribution of the malicious payload embedded in an office application document that enjoys a high market share (</a:t>
            </a:r>
            <a:r>
              <a:rPr lang="en-US" dirty="0" err="1"/>
              <a:t>eg</a:t>
            </a:r>
            <a:r>
              <a:rPr lang="en-US" dirty="0"/>
              <a:t> Microsoft Word, Microsoft Excel, Microsoft PowerPoint, RTF, Adobe PDF). . </a:t>
            </a:r>
          </a:p>
          <a:p>
            <a:endParaRPr lang="en-US" dirty="0"/>
          </a:p>
          <a:p>
            <a:r>
              <a:rPr lang="en-US" dirty="0"/>
              <a:t>This malicious document is sent as an attachment to an email as part of a phishing campaign.</a:t>
            </a:r>
          </a:p>
          <a:p>
            <a:endParaRPr lang="en-US" dirty="0"/>
          </a:p>
          <a:p>
            <a:r>
              <a:rPr lang="en-US" dirty="0"/>
              <a:t>In order to proceed with the analysis of these malicious documents, the analyst must first know the structure of these documents. </a:t>
            </a:r>
          </a:p>
          <a:p>
            <a:endParaRPr lang="en-US" dirty="0"/>
          </a:p>
          <a:p>
            <a:r>
              <a:rPr lang="en-US" dirty="0"/>
              <a:t>This allows you to understand how an attacker can embed code or malware in them, as well as understanding common packaging and obfuscation techniques.</a:t>
            </a:r>
          </a:p>
          <a:p>
            <a:endParaRPr lang="en-US" dirty="0"/>
          </a:p>
          <a:p>
            <a:r>
              <a:rPr lang="en-US" dirty="0"/>
              <a:t>I'm going to do a little introduction to the following types of documents / scripts, focusing on pdf documents</a:t>
            </a:r>
          </a:p>
          <a:p>
            <a:endParaRPr lang="es-ES" dirty="0"/>
          </a:p>
        </p:txBody>
      </p:sp>
      <p:sp>
        <p:nvSpPr>
          <p:cNvPr id="4" name="Marcador de pie de página 3"/>
          <p:cNvSpPr>
            <a:spLocks noGrp="1"/>
          </p:cNvSpPr>
          <p:nvPr>
            <p:ph type="ftr" sz="quarter" idx="4"/>
          </p:nvPr>
        </p:nvSpPr>
        <p:spPr/>
        <p:txBody>
          <a:bodyPr/>
          <a:lstStyle/>
          <a:p>
            <a:pPr>
              <a:defRPr/>
            </a:pPr>
            <a:endParaRPr lang="en-US"/>
          </a:p>
        </p:txBody>
      </p:sp>
      <p:sp>
        <p:nvSpPr>
          <p:cNvPr id="5" name="Marcador de número de diapositiva 4"/>
          <p:cNvSpPr>
            <a:spLocks noGrp="1"/>
          </p:cNvSpPr>
          <p:nvPr>
            <p:ph type="sldNum" sz="quarter" idx="5"/>
          </p:nvPr>
        </p:nvSpPr>
        <p:spPr/>
        <p:txBody>
          <a:bodyPr/>
          <a:lstStyle/>
          <a:p>
            <a:pPr>
              <a:defRPr/>
            </a:pPr>
            <a:fld id="{51998215-B6DA-6840-93A7-8744EF3D5C54}" type="slidenum">
              <a:rPr lang="en-US" altLang="en-US" smtClean="0"/>
              <a:pPr>
                <a:defRPr/>
              </a:pPr>
              <a:t>10</a:t>
            </a:fld>
            <a:endParaRPr lang="en-US" altLang="en-US" dirty="0"/>
          </a:p>
        </p:txBody>
      </p:sp>
    </p:spTree>
    <p:extLst>
      <p:ext uri="{BB962C8B-B14F-4D97-AF65-F5344CB8AC3E}">
        <p14:creationId xmlns:p14="http://schemas.microsoft.com/office/powerpoint/2010/main" val="1543327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11</a:t>
            </a:fld>
            <a:endParaRPr lang="en-US" altLang="en-US" dirty="0"/>
          </a:p>
        </p:txBody>
      </p:sp>
    </p:spTree>
    <p:extLst>
      <p:ext uri="{BB962C8B-B14F-4D97-AF65-F5344CB8AC3E}">
        <p14:creationId xmlns:p14="http://schemas.microsoft.com/office/powerpoint/2010/main" val="4889365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World">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571627"/>
            <a:ext cx="9144000" cy="1994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WG_logo_Color_3in.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0729" y="166482"/>
            <a:ext cx="1964641" cy="572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55600" y="2415780"/>
            <a:ext cx="8040914" cy="506015"/>
          </a:xfrm>
        </p:spPr>
        <p:txBody>
          <a:bodyPr/>
          <a:lstStyle>
            <a:lvl1pPr algn="ctr">
              <a:defRPr sz="3600" b="1">
                <a:solidFill>
                  <a:schemeClr val="bg1"/>
                </a:solidFill>
              </a:defRPr>
            </a:lvl1pPr>
          </a:lstStyle>
          <a:p>
            <a:r>
              <a:rPr lang="en-US"/>
              <a:t>Click to edit Master title style</a:t>
            </a:r>
            <a:endParaRPr lang="en-US" dirty="0"/>
          </a:p>
        </p:txBody>
      </p:sp>
      <p:sp>
        <p:nvSpPr>
          <p:cNvPr id="7" name="Subtitle 2"/>
          <p:cNvSpPr>
            <a:spLocks noGrp="1"/>
          </p:cNvSpPr>
          <p:nvPr>
            <p:ph type="subTitle" idx="1"/>
          </p:nvPr>
        </p:nvSpPr>
        <p:spPr>
          <a:xfrm>
            <a:off x="432946" y="4000501"/>
            <a:ext cx="3289968" cy="837851"/>
          </a:xfrm>
        </p:spPr>
        <p:txBody>
          <a:bodyPr anchor="ctr">
            <a:normAutofit/>
          </a:bodyPr>
          <a:lstStyle>
            <a:lvl1pPr marL="0" indent="0" algn="l">
              <a:buNone/>
              <a:defRPr sz="1600">
                <a:solidFill>
                  <a:schemeClr val="tx2">
                    <a:lumMod val="60000"/>
                    <a:lumOff val="40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15923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457200" y="769351"/>
            <a:ext cx="8229600" cy="383137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pPr>
              <a:defRPr/>
            </a:pPr>
            <a:fld id="{EF611178-6C3A-F247-8731-699DBDA96700}" type="slidenum">
              <a:rPr lang="en-US" altLang="en-US"/>
              <a:pPr>
                <a:defRPr/>
              </a:pPr>
              <a:t>‹#›</a:t>
            </a:fld>
            <a:endParaRPr lang="en-US" altLang="en-US" dirty="0"/>
          </a:p>
        </p:txBody>
      </p:sp>
    </p:spTree>
    <p:extLst>
      <p:ext uri="{BB962C8B-B14F-4D97-AF65-F5344CB8AC3E}">
        <p14:creationId xmlns:p14="http://schemas.microsoft.com/office/powerpoint/2010/main" val="965304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orld on Right">
    <p:spTree>
      <p:nvGrpSpPr>
        <p:cNvPr id="1" name=""/>
        <p:cNvGrpSpPr/>
        <p:nvPr/>
      </p:nvGrpSpPr>
      <p:grpSpPr>
        <a:xfrm>
          <a:off x="0" y="0"/>
          <a:ext cx="0" cy="0"/>
          <a:chOff x="0" y="0"/>
          <a:chExt cx="0" cy="0"/>
        </a:xfrm>
      </p:grpSpPr>
      <p:pic>
        <p:nvPicPr>
          <p:cNvPr id="4" name="Picture 7"/>
          <p:cNvPicPr>
            <a:picLocks noChangeAspect="1"/>
          </p:cNvPicPr>
          <p:nvPr/>
        </p:nvPicPr>
        <p:blipFill>
          <a:blip r:embed="rId2" cstate="screen">
            <a:extLst>
              <a:ext uri="{28A0092B-C50C-407E-A947-70E740481C1C}">
                <a14:useLocalDpi xmlns:a14="http://schemas.microsoft.com/office/drawing/2010/main"/>
              </a:ext>
            </a:extLst>
          </a:blip>
          <a:srcRect t="-1492"/>
          <a:stretch>
            <a:fillRect/>
          </a:stretch>
        </p:blipFill>
        <p:spPr bwMode="auto">
          <a:xfrm>
            <a:off x="7119256" y="-71438"/>
            <a:ext cx="202474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785462" y="4609046"/>
            <a:ext cx="1358537"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2" y="205980"/>
            <a:ext cx="5766263" cy="506015"/>
          </a:xfrm>
        </p:spPr>
        <p:txBody>
          <a:bodyPr/>
          <a:lstStyle>
            <a:lvl1pPr>
              <a:defRPr>
                <a:solidFill>
                  <a:schemeClr val="tx2"/>
                </a:solidFill>
              </a:defRPr>
            </a:lvl1pPr>
          </a:lstStyle>
          <a:p>
            <a:r>
              <a:rPr lang="en-US" dirty="0"/>
              <a:t>Click to edit Master title style</a:t>
            </a:r>
          </a:p>
        </p:txBody>
      </p:sp>
      <p:sp>
        <p:nvSpPr>
          <p:cNvPr id="8" name="Content Placeholder 3"/>
          <p:cNvSpPr>
            <a:spLocks noGrp="1"/>
          </p:cNvSpPr>
          <p:nvPr>
            <p:ph sz="half" idx="2"/>
          </p:nvPr>
        </p:nvSpPr>
        <p:spPr>
          <a:xfrm>
            <a:off x="457202" y="769351"/>
            <a:ext cx="5679553" cy="3825272"/>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2"/>
          <p:cNvSpPr>
            <a:spLocks noGrp="1"/>
          </p:cNvSpPr>
          <p:nvPr>
            <p:ph type="sldNum" sz="quarter" idx="10"/>
          </p:nvPr>
        </p:nvSpPr>
        <p:spPr/>
        <p:txBody>
          <a:bodyPr/>
          <a:lstStyle>
            <a:lvl1pPr>
              <a:defRPr>
                <a:solidFill>
                  <a:schemeClr val="bg1"/>
                </a:solidFill>
              </a:defRPr>
            </a:lvl1pPr>
          </a:lstStyle>
          <a:p>
            <a:pPr>
              <a:defRPr/>
            </a:pPr>
            <a:fld id="{3BE2AAB6-80C9-D04C-812E-2AE858C1AEC4}" type="slidenum">
              <a:rPr lang="en-US" altLang="en-US"/>
              <a:pPr>
                <a:defRPr/>
              </a:pPr>
              <a:t>‹#›</a:t>
            </a:fld>
            <a:endParaRPr lang="en-US" altLang="en-US" dirty="0"/>
          </a:p>
        </p:txBody>
      </p:sp>
    </p:spTree>
    <p:extLst>
      <p:ext uri="{BB962C8B-B14F-4D97-AF65-F5344CB8AC3E}">
        <p14:creationId xmlns:p14="http://schemas.microsoft.com/office/powerpoint/2010/main" val="902658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Divider - World">
    <p:spTree>
      <p:nvGrpSpPr>
        <p:cNvPr id="1" name=""/>
        <p:cNvGrpSpPr/>
        <p:nvPr/>
      </p:nvGrpSpPr>
      <p:grpSpPr>
        <a:xfrm>
          <a:off x="0" y="0"/>
          <a:ext cx="0" cy="0"/>
          <a:chOff x="0" y="0"/>
          <a:chExt cx="0" cy="0"/>
        </a:xfrm>
      </p:grpSpPr>
      <p:pic>
        <p:nvPicPr>
          <p:cNvPr id="3" name="Picture 7"/>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4766" y="2"/>
            <a:ext cx="9183687" cy="516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4766" y="2218136"/>
            <a:ext cx="9183687" cy="973931"/>
          </a:xfrm>
          <a:prstGeom prst="rect">
            <a:avLst/>
          </a:prstGeom>
          <a:solidFill>
            <a:schemeClr val="tx1">
              <a:alpha val="61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5" name="Picture 7"/>
          <p:cNvPicPr>
            <a:picLocks noChangeAspect="1"/>
          </p:cNvPicPr>
          <p:nvPr/>
        </p:nvPicPr>
        <p:blipFill rotWithShape="1">
          <a:blip r:embed="rId2">
            <a:extLst>
              <a:ext uri="{28A0092B-C50C-407E-A947-70E740481C1C}">
                <a14:useLocalDpi xmlns:a14="http://schemas.microsoft.com/office/drawing/2010/main"/>
              </a:ext>
            </a:extLst>
          </a:blip>
          <a:srcRect l="-4607" t="-4552" r="-2"/>
          <a:stretch/>
        </p:blipFill>
        <p:spPr bwMode="auto">
          <a:xfrm>
            <a:off x="-431074" y="-574766"/>
            <a:ext cx="9619528" cy="57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766" y="2218136"/>
            <a:ext cx="9183687" cy="973931"/>
          </a:xfrm>
          <a:prstGeom prst="rect">
            <a:avLst/>
          </a:prstGeom>
          <a:solidFill>
            <a:schemeClr val="tx2">
              <a:alpha val="61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 name="Title 1"/>
          <p:cNvSpPr>
            <a:spLocks noGrp="1"/>
          </p:cNvSpPr>
          <p:nvPr>
            <p:ph type="title"/>
          </p:nvPr>
        </p:nvSpPr>
        <p:spPr>
          <a:xfrm>
            <a:off x="5295" y="2218211"/>
            <a:ext cx="9182851" cy="974309"/>
          </a:xfrm>
          <a:ln>
            <a:noFill/>
          </a:ln>
        </p:spPr>
        <p:txBody>
          <a:bodyPr/>
          <a:lstStyle>
            <a:lvl1pPr algn="ctr">
              <a:defRPr sz="36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33897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Content Placeholder 2"/>
          <p:cNvSpPr>
            <a:spLocks noGrp="1"/>
          </p:cNvSpPr>
          <p:nvPr>
            <p:ph sz="half" idx="1"/>
          </p:nvPr>
        </p:nvSpPr>
        <p:spPr>
          <a:xfrm>
            <a:off x="457200" y="825001"/>
            <a:ext cx="4038600" cy="3769622"/>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825003"/>
            <a:ext cx="4038600" cy="3769621"/>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pPr>
              <a:defRPr/>
            </a:pPr>
            <a:fld id="{3DBEFFC9-7588-9E46-A8CC-C2BF237A9622}" type="slidenum">
              <a:rPr lang="en-US" altLang="en-US"/>
              <a:pPr>
                <a:defRPr/>
              </a:pPr>
              <a:t>‹#›</a:t>
            </a:fld>
            <a:endParaRPr lang="en-US" altLang="en-US" dirty="0"/>
          </a:p>
        </p:txBody>
      </p:sp>
    </p:spTree>
    <p:extLst>
      <p:ext uri="{BB962C8B-B14F-4D97-AF65-F5344CB8AC3E}">
        <p14:creationId xmlns:p14="http://schemas.microsoft.com/office/powerpoint/2010/main" val="1773917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Slide Number Placeholder 5"/>
          <p:cNvSpPr>
            <a:spLocks noGrp="1"/>
          </p:cNvSpPr>
          <p:nvPr>
            <p:ph type="sldNum" sz="quarter" idx="10"/>
          </p:nvPr>
        </p:nvSpPr>
        <p:spPr/>
        <p:txBody>
          <a:bodyPr/>
          <a:lstStyle>
            <a:lvl1pPr>
              <a:defRPr/>
            </a:lvl1pPr>
          </a:lstStyle>
          <a:p>
            <a:pPr>
              <a:defRPr/>
            </a:pPr>
            <a:fld id="{BFF4D27F-4202-7D43-95B6-A3AF6F94866E}" type="slidenum">
              <a:rPr lang="en-US" altLang="en-US"/>
              <a:pPr>
                <a:defRPr/>
              </a:pPr>
              <a:t>‹#›</a:t>
            </a:fld>
            <a:endParaRPr lang="en-US" altLang="en-US" dirty="0"/>
          </a:p>
        </p:txBody>
      </p:sp>
    </p:spTree>
    <p:extLst>
      <p:ext uri="{BB962C8B-B14F-4D97-AF65-F5344CB8AC3E}">
        <p14:creationId xmlns:p14="http://schemas.microsoft.com/office/powerpoint/2010/main" val="714320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1953CE69-63AC-3847-8C1E-2B63C80ABEBC}" type="slidenum">
              <a:rPr lang="en-US" altLang="en-US"/>
              <a:pPr>
                <a:defRPr/>
              </a:pPr>
              <a:t>‹#›</a:t>
            </a:fld>
            <a:endParaRPr lang="en-US" altLang="en-US" dirty="0"/>
          </a:p>
        </p:txBody>
      </p:sp>
    </p:spTree>
    <p:extLst>
      <p:ext uri="{BB962C8B-B14F-4D97-AF65-F5344CB8AC3E}">
        <p14:creationId xmlns:p14="http://schemas.microsoft.com/office/powerpoint/2010/main" val="1158115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solidFill>
                  <a:schemeClr val="tx1"/>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678D7F1-4F6E-A640-969F-09B719C907E9}" type="slidenum">
              <a:rPr lang="en-US" altLang="en-US"/>
              <a:pPr>
                <a:defRPr/>
              </a:pPr>
              <a:t>‹#›</a:t>
            </a:fld>
            <a:endParaRPr lang="en-US" altLang="en-US" dirty="0"/>
          </a:p>
        </p:txBody>
      </p:sp>
    </p:spTree>
    <p:extLst>
      <p:ext uri="{BB962C8B-B14F-4D97-AF65-F5344CB8AC3E}">
        <p14:creationId xmlns:p14="http://schemas.microsoft.com/office/powerpoint/2010/main" val="1806445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7"/>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036" y="1332411"/>
            <a:ext cx="9128963" cy="22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0" y="2069870"/>
            <a:ext cx="9120188" cy="735677"/>
          </a:xfrm>
        </p:spPr>
        <p:txBody>
          <a:bodyPr/>
          <a:lstStyle>
            <a:lvl1pPr algn="ctr">
              <a:defRPr sz="3600" b="1">
                <a:solidFill>
                  <a:schemeClr val="bg1"/>
                </a:solidFill>
              </a:defRPr>
            </a:lvl1pPr>
          </a:lstStyle>
          <a:p>
            <a:r>
              <a:rPr lang="en-US"/>
              <a:t>Click to edit Master title style</a:t>
            </a:r>
            <a:endParaRPr lang="en-US" dirty="0"/>
          </a:p>
        </p:txBody>
      </p:sp>
      <p:sp>
        <p:nvSpPr>
          <p:cNvPr id="5" name="Slide Number Placeholder 2"/>
          <p:cNvSpPr>
            <a:spLocks noGrp="1"/>
          </p:cNvSpPr>
          <p:nvPr>
            <p:ph type="sldNum" sz="quarter" idx="10"/>
          </p:nvPr>
        </p:nvSpPr>
        <p:spPr/>
        <p:txBody>
          <a:bodyPr/>
          <a:lstStyle>
            <a:lvl1pPr>
              <a:defRPr/>
            </a:lvl1pPr>
          </a:lstStyle>
          <a:p>
            <a:pPr>
              <a:defRPr/>
            </a:pPr>
            <a:fld id="{185C00F6-8687-794D-9AF3-C50808490187}" type="slidenum">
              <a:rPr lang="en-US" altLang="en-US"/>
              <a:pPr>
                <a:defRPr/>
              </a:pPr>
              <a:t>‹#›</a:t>
            </a:fld>
            <a:endParaRPr lang="en-US" altLang="en-US" dirty="0"/>
          </a:p>
        </p:txBody>
      </p:sp>
    </p:spTree>
    <p:extLst>
      <p:ext uri="{BB962C8B-B14F-4D97-AF65-F5344CB8AC3E}">
        <p14:creationId xmlns:p14="http://schemas.microsoft.com/office/powerpoint/2010/main" val="742849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p:cNvSpPr/>
          <p:nvPr/>
        </p:nvSpPr>
        <p:spPr>
          <a:xfrm>
            <a:off x="0" y="5075636"/>
            <a:ext cx="9144000" cy="67865"/>
          </a:xfrm>
          <a:prstGeom prst="rect">
            <a:avLst/>
          </a:prstGeom>
          <a:solidFill>
            <a:srgbClr val="CD092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27" name="Title Placeholder 1"/>
          <p:cNvSpPr>
            <a:spLocks noGrp="1"/>
          </p:cNvSpPr>
          <p:nvPr>
            <p:ph type="title"/>
          </p:nvPr>
        </p:nvSpPr>
        <p:spPr bwMode="auto">
          <a:xfrm>
            <a:off x="457200" y="205980"/>
            <a:ext cx="8229600" cy="50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p:cNvSpPr>
            <a:spLocks noGrp="1"/>
          </p:cNvSpPr>
          <p:nvPr>
            <p:ph type="body" idx="1"/>
          </p:nvPr>
        </p:nvSpPr>
        <p:spPr bwMode="auto">
          <a:xfrm>
            <a:off x="457200" y="769145"/>
            <a:ext cx="8229600" cy="3825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p:cNvSpPr>
            <a:spLocks noGrp="1"/>
          </p:cNvSpPr>
          <p:nvPr>
            <p:ph type="sldNum" sz="quarter" idx="4"/>
          </p:nvPr>
        </p:nvSpPr>
        <p:spPr>
          <a:xfrm>
            <a:off x="8528050" y="-29765"/>
            <a:ext cx="592138" cy="27384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3A3A3A"/>
                </a:solidFill>
                <a:cs typeface="+mn-cs"/>
              </a:defRPr>
            </a:lvl1pPr>
          </a:lstStyle>
          <a:p>
            <a:pPr>
              <a:defRPr/>
            </a:pPr>
            <a:fld id="{3E9BDD6A-35E9-5D49-A88C-77E47882874B}" type="slidenum">
              <a:rPr lang="en-US" altLang="en-US"/>
              <a:pPr>
                <a:defRPr/>
              </a:pPr>
              <a:t>‹#›</a:t>
            </a:fld>
            <a:endParaRPr lang="en-US" altLang="en-US" dirty="0"/>
          </a:p>
        </p:txBody>
      </p:sp>
      <p:sp>
        <p:nvSpPr>
          <p:cNvPr id="1030" name="TextBox 9"/>
          <p:cNvSpPr txBox="1">
            <a:spLocks noChangeArrowheads="1"/>
          </p:cNvSpPr>
          <p:nvPr/>
        </p:nvSpPr>
        <p:spPr bwMode="auto">
          <a:xfrm>
            <a:off x="92056" y="4890970"/>
            <a:ext cx="244951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fontAlgn="base">
              <a:spcBef>
                <a:spcPct val="0"/>
              </a:spcBef>
              <a:spcAft>
                <a:spcPct val="0"/>
              </a:spcAft>
              <a:defRPr>
                <a:solidFill>
                  <a:schemeClr val="tx1"/>
                </a:solidFill>
                <a:latin typeface="Arial" charset="0"/>
                <a:ea typeface="ＭＳ Ｐゴシック" charset="-128"/>
              </a:defRPr>
            </a:lvl6pPr>
            <a:lvl7pPr marL="2971800" indent="-228600" defTabSz="457200" fontAlgn="base">
              <a:spcBef>
                <a:spcPct val="0"/>
              </a:spcBef>
              <a:spcAft>
                <a:spcPct val="0"/>
              </a:spcAft>
              <a:defRPr>
                <a:solidFill>
                  <a:schemeClr val="tx1"/>
                </a:solidFill>
                <a:latin typeface="Arial" charset="0"/>
                <a:ea typeface="ＭＳ Ｐゴシック" charset="-128"/>
              </a:defRPr>
            </a:lvl7pPr>
            <a:lvl8pPr marL="3429000" indent="-228600" defTabSz="457200" fontAlgn="base">
              <a:spcBef>
                <a:spcPct val="0"/>
              </a:spcBef>
              <a:spcAft>
                <a:spcPct val="0"/>
              </a:spcAft>
              <a:defRPr>
                <a:solidFill>
                  <a:schemeClr val="tx1"/>
                </a:solidFill>
                <a:latin typeface="Arial" charset="0"/>
                <a:ea typeface="ＭＳ Ｐゴシック" charset="-128"/>
              </a:defRPr>
            </a:lvl8pPr>
            <a:lvl9pPr marL="3886200" indent="-228600" defTabSz="457200" fontAlgn="base">
              <a:spcBef>
                <a:spcPct val="0"/>
              </a:spcBef>
              <a:spcAft>
                <a:spcPct val="0"/>
              </a:spcAft>
              <a:defRPr>
                <a:solidFill>
                  <a:schemeClr val="tx1"/>
                </a:solidFill>
                <a:latin typeface="Arial" charset="0"/>
                <a:ea typeface="ＭＳ Ｐゴシック" charset="-128"/>
              </a:defRPr>
            </a:lvl9pPr>
          </a:lstStyle>
          <a:p>
            <a:pPr eaLnBrk="1" hangingPunct="1">
              <a:defRPr/>
            </a:pPr>
            <a:r>
              <a:rPr lang="en-US" altLang="en-US" sz="600" dirty="0">
                <a:solidFill>
                  <a:srgbClr val="3A3A3A"/>
                </a:solidFill>
                <a:latin typeface="Calibri" charset="0"/>
                <a:cs typeface="+mn-cs"/>
              </a:rPr>
              <a:t>Copyright </a:t>
            </a:r>
            <a:r>
              <a:rPr lang="en-US" altLang="en-US" sz="600" dirty="0">
                <a:solidFill>
                  <a:srgbClr val="3A3A3A"/>
                </a:solidFill>
                <a:latin typeface="Calibri" charset="0"/>
              </a:rPr>
              <a:t>©2020</a:t>
            </a:r>
            <a:r>
              <a:rPr lang="en-US" altLang="en-US" sz="600" dirty="0">
                <a:solidFill>
                  <a:srgbClr val="3A3A3A"/>
                </a:solidFill>
                <a:latin typeface="Calibri" charset="0"/>
                <a:cs typeface="+mn-cs"/>
              </a:rPr>
              <a:t>.</a:t>
            </a:r>
            <a:r>
              <a:rPr lang="en-US" altLang="en-US" sz="600" baseline="0" dirty="0">
                <a:solidFill>
                  <a:srgbClr val="3A3A3A"/>
                </a:solidFill>
                <a:latin typeface="Calibri" charset="0"/>
                <a:cs typeface="+mn-cs"/>
              </a:rPr>
              <a:t> </a:t>
            </a:r>
            <a:r>
              <a:rPr lang="en-US" altLang="en-US" sz="600" dirty="0">
                <a:solidFill>
                  <a:srgbClr val="3A3A3A"/>
                </a:solidFill>
                <a:latin typeface="Calibri" charset="0"/>
                <a:cs typeface="+mn-cs"/>
              </a:rPr>
              <a:t>WatchGuard Technologies, Inc. All Rights Reserved</a:t>
            </a:r>
          </a:p>
        </p:txBody>
      </p:sp>
      <p:sp>
        <p:nvSpPr>
          <p:cNvPr id="1031" name="Picture 3" descr="WG_logo_Color_3in.png"/>
          <p:cNvSpPr>
            <a:spLocks noChangeAspect="1"/>
          </p:cNvSpPr>
          <p:nvPr/>
        </p:nvSpPr>
        <p:spPr bwMode="auto">
          <a:xfrm>
            <a:off x="7632700" y="4702969"/>
            <a:ext cx="13970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cs typeface="ＭＳ Ｐゴシック" charset="-128"/>
              </a:defRPr>
            </a:lvl1pPr>
            <a:lvl2pPr marL="742950" indent="-285750">
              <a:defRPr>
                <a:solidFill>
                  <a:schemeClr val="tx1"/>
                </a:solidFill>
                <a:latin typeface="Arial" charset="0"/>
                <a:ea typeface="ＭＳ Ｐゴシック" charset="-128"/>
                <a:cs typeface="ＭＳ Ｐゴシック" charset="-128"/>
              </a:defRPr>
            </a:lvl2pPr>
            <a:lvl3pPr marL="1143000" indent="-228600">
              <a:defRPr>
                <a:solidFill>
                  <a:schemeClr val="tx1"/>
                </a:solidFill>
                <a:latin typeface="Arial" charset="0"/>
                <a:ea typeface="ＭＳ Ｐゴシック" charset="-128"/>
                <a:cs typeface="ＭＳ Ｐゴシック" charset="-128"/>
              </a:defRPr>
            </a:lvl3pPr>
            <a:lvl4pPr marL="1600200" indent="-228600">
              <a:defRPr>
                <a:solidFill>
                  <a:schemeClr val="tx1"/>
                </a:solidFill>
                <a:latin typeface="Arial" charset="0"/>
                <a:ea typeface="ＭＳ Ｐゴシック" charset="-128"/>
                <a:cs typeface="ＭＳ Ｐゴシック" charset="-128"/>
              </a:defRPr>
            </a:lvl4pPr>
            <a:lvl5pPr marL="2057400" indent="-228600">
              <a:defRPr>
                <a:solidFill>
                  <a:schemeClr val="tx1"/>
                </a:solidFill>
                <a:latin typeface="Arial" charset="0"/>
                <a:ea typeface="ＭＳ Ｐゴシック" charset="-128"/>
                <a:cs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9pPr>
          </a:lstStyle>
          <a:p>
            <a:endParaRPr lang="en-US" altLang="en-US"/>
          </a:p>
        </p:txBody>
      </p:sp>
    </p:spTree>
  </p:cSld>
  <p:clrMap bg1="lt1" tx1="dk1" bg2="lt2" tx2="dk2" accent1="accent1" accent2="accent2" accent3="accent3" accent4="accent4" accent5="accent5" accent6="accent6" hlink="hlink" folHlink="folHlink"/>
  <p:sldLayoutIdLst>
    <p:sldLayoutId id="2147483804" r:id="rId1"/>
    <p:sldLayoutId id="2147483798" r:id="rId2"/>
    <p:sldLayoutId id="2147483806" r:id="rId3"/>
    <p:sldLayoutId id="2147483808" r:id="rId4"/>
    <p:sldLayoutId id="2147483799" r:id="rId5"/>
    <p:sldLayoutId id="2147483800" r:id="rId6"/>
    <p:sldLayoutId id="2147483801" r:id="rId7"/>
    <p:sldLayoutId id="2147483802" r:id="rId8"/>
    <p:sldLayoutId id="2147483810" r:id="rId9"/>
  </p:sldLayoutIdLst>
  <p:hf hdr="0" dt="0"/>
  <p:txStyles>
    <p:titleStyle>
      <a:lvl1pPr algn="l" defTabSz="457189" rtl="0" eaLnBrk="0" fontAlgn="base" hangingPunct="0">
        <a:spcBef>
          <a:spcPct val="0"/>
        </a:spcBef>
        <a:spcAft>
          <a:spcPct val="0"/>
        </a:spcAft>
        <a:defRPr sz="2800" kern="1200">
          <a:solidFill>
            <a:schemeClr val="tx1"/>
          </a:solidFill>
          <a:latin typeface="+mj-lt"/>
          <a:ea typeface="ＭＳ Ｐゴシック" charset="-128"/>
          <a:cs typeface="ＭＳ Ｐゴシック" charset="-128"/>
        </a:defRPr>
      </a:lvl1pPr>
      <a:lvl2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2pPr>
      <a:lvl3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3pPr>
      <a:lvl4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4pPr>
      <a:lvl5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5pPr>
      <a:lvl6pPr marL="457189" algn="l" defTabSz="457189" rtl="0" eaLnBrk="1" fontAlgn="base" hangingPunct="1">
        <a:spcBef>
          <a:spcPct val="0"/>
        </a:spcBef>
        <a:spcAft>
          <a:spcPct val="0"/>
        </a:spcAft>
        <a:defRPr sz="2800">
          <a:solidFill>
            <a:schemeClr val="tx1"/>
          </a:solidFill>
          <a:latin typeface="Arial" charset="0"/>
          <a:ea typeface="ＭＳ Ｐゴシック" charset="-128"/>
        </a:defRPr>
      </a:lvl6pPr>
      <a:lvl7pPr marL="914377" algn="l" defTabSz="457189" rtl="0" eaLnBrk="1" fontAlgn="base" hangingPunct="1">
        <a:spcBef>
          <a:spcPct val="0"/>
        </a:spcBef>
        <a:spcAft>
          <a:spcPct val="0"/>
        </a:spcAft>
        <a:defRPr sz="2800">
          <a:solidFill>
            <a:schemeClr val="tx1"/>
          </a:solidFill>
          <a:latin typeface="Arial" charset="0"/>
          <a:ea typeface="ＭＳ Ｐゴシック" charset="-128"/>
        </a:defRPr>
      </a:lvl7pPr>
      <a:lvl8pPr marL="1371566" algn="l" defTabSz="457189" rtl="0" eaLnBrk="1" fontAlgn="base" hangingPunct="1">
        <a:spcBef>
          <a:spcPct val="0"/>
        </a:spcBef>
        <a:spcAft>
          <a:spcPct val="0"/>
        </a:spcAft>
        <a:defRPr sz="2800">
          <a:solidFill>
            <a:schemeClr val="tx1"/>
          </a:solidFill>
          <a:latin typeface="Arial" charset="0"/>
          <a:ea typeface="ＭＳ Ｐゴシック" charset="-128"/>
        </a:defRPr>
      </a:lvl8pPr>
      <a:lvl9pPr marL="1828754" algn="l" defTabSz="457189" rtl="0" eaLnBrk="1" fontAlgn="base" hangingPunct="1">
        <a:spcBef>
          <a:spcPct val="0"/>
        </a:spcBef>
        <a:spcAft>
          <a:spcPct val="0"/>
        </a:spcAft>
        <a:defRPr sz="2800">
          <a:solidFill>
            <a:schemeClr val="tx1"/>
          </a:solidFill>
          <a:latin typeface="Arial" charset="0"/>
          <a:ea typeface="ＭＳ Ｐゴシック" charset="-128"/>
        </a:defRPr>
      </a:lvl9pPr>
    </p:titleStyle>
    <p:bodyStyle>
      <a:lvl1pPr marL="342891" indent="-342891" algn="l" defTabSz="457189" rtl="0" eaLnBrk="0" fontAlgn="base" hangingPunct="0">
        <a:spcBef>
          <a:spcPct val="20000"/>
        </a:spcBef>
        <a:spcAft>
          <a:spcPct val="0"/>
        </a:spcAft>
        <a:buClr>
          <a:srgbClr val="A6A6A6"/>
        </a:buClr>
        <a:buFont typeface="Wingdings" charset="2"/>
        <a:buChar char="§"/>
        <a:defRPr sz="2400" kern="1200">
          <a:solidFill>
            <a:schemeClr val="tx2"/>
          </a:solidFill>
          <a:latin typeface="+mn-lt"/>
          <a:ea typeface="ＭＳ Ｐゴシック" charset="-128"/>
          <a:cs typeface="ＭＳ Ｐゴシック" charset="-128"/>
        </a:defRPr>
      </a:lvl1pPr>
      <a:lvl2pPr marL="742932" indent="-285744" algn="l" defTabSz="457189" rtl="0" eaLnBrk="0" fontAlgn="base" hangingPunct="0">
        <a:spcBef>
          <a:spcPct val="20000"/>
        </a:spcBef>
        <a:spcAft>
          <a:spcPct val="0"/>
        </a:spcAft>
        <a:buClr>
          <a:srgbClr val="A6A6A6"/>
        </a:buClr>
        <a:buFont typeface="Arial" charset="0"/>
        <a:buChar char="–"/>
        <a:defRPr sz="2000" kern="1200">
          <a:solidFill>
            <a:schemeClr val="tx2"/>
          </a:solidFill>
          <a:latin typeface="+mn-lt"/>
          <a:ea typeface="ＭＳ Ｐゴシック" charset="-128"/>
          <a:cs typeface="ＭＳ Ｐゴシック" charset="-128"/>
        </a:defRPr>
      </a:lvl2pPr>
      <a:lvl3pPr marL="1142971" indent="-228594" algn="l" defTabSz="457189" rtl="0" eaLnBrk="0" fontAlgn="base" hangingPunct="0">
        <a:spcBef>
          <a:spcPct val="20000"/>
        </a:spcBef>
        <a:spcAft>
          <a:spcPct val="0"/>
        </a:spcAft>
        <a:buClr>
          <a:srgbClr val="A6A6A6"/>
        </a:buClr>
        <a:buFont typeface="Arial" charset="0"/>
        <a:buChar char="•"/>
        <a:defRPr kern="1200">
          <a:solidFill>
            <a:schemeClr val="tx2"/>
          </a:solidFill>
          <a:latin typeface="+mn-lt"/>
          <a:ea typeface="ＭＳ Ｐゴシック" charset="-128"/>
          <a:cs typeface="ＭＳ Ｐゴシック" charset="-128"/>
        </a:defRPr>
      </a:lvl3pPr>
      <a:lvl4pPr marL="1600160" indent="-228594" algn="l" defTabSz="457189" rtl="0" eaLnBrk="0" fontAlgn="base" hangingPunct="0">
        <a:spcBef>
          <a:spcPct val="20000"/>
        </a:spcBef>
        <a:spcAft>
          <a:spcPct val="0"/>
        </a:spcAft>
        <a:buClr>
          <a:srgbClr val="A6A6A6"/>
        </a:buClr>
        <a:buFont typeface="Arial" charset="0"/>
        <a:buChar char="–"/>
        <a:defRPr sz="1600" kern="1200">
          <a:solidFill>
            <a:schemeClr val="tx2"/>
          </a:solidFill>
          <a:latin typeface="+mn-lt"/>
          <a:ea typeface="ＭＳ Ｐゴシック" charset="-128"/>
          <a:cs typeface="ＭＳ Ｐゴシック" charset="-128"/>
        </a:defRPr>
      </a:lvl4pPr>
      <a:lvl5pPr marL="2057349" indent="-228594" algn="l" defTabSz="457189" rtl="0" eaLnBrk="0" fontAlgn="base" hangingPunct="0">
        <a:spcBef>
          <a:spcPct val="20000"/>
        </a:spcBef>
        <a:spcAft>
          <a:spcPct val="0"/>
        </a:spcAft>
        <a:buClr>
          <a:srgbClr val="A6A6A6"/>
        </a:buClr>
        <a:buFont typeface="Arial" charset="0"/>
        <a:buChar char="»"/>
        <a:defRPr sz="1400" kern="1200">
          <a:solidFill>
            <a:schemeClr val="tx2"/>
          </a:solidFill>
          <a:latin typeface="+mn-lt"/>
          <a:ea typeface="ＭＳ Ｐゴシック" charset="-128"/>
          <a:cs typeface="ＭＳ Ｐゴシック" charset="-128"/>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ecalage2/oletools" TargetMode="External"/><Relationship Id="rId2" Type="http://schemas.openxmlformats.org/officeDocument/2006/relationships/hyperlink" Target="https://github.com/dzzie/pdfstreamdumper" TargetMode="External"/><Relationship Id="rId1" Type="http://schemas.openxmlformats.org/officeDocument/2006/relationships/slideLayout" Target="../slideLayouts/slideLayout2.xml"/><Relationship Id="rId4" Type="http://schemas.openxmlformats.org/officeDocument/2006/relationships/hyperlink" Target="https://notepad-plus-plus.org/download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interpol.int/Crime-areas/Cybercrime/Cybercrime/Botnet-Takedown/Qbo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threatpost.com/qbot-banking-trojan-hits-u-s-businesses-fbi/166171/"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mailto:Ashu.Sharma@watchguard.com"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310651" y="1789325"/>
            <a:ext cx="8833349" cy="838199"/>
          </a:xfrm>
          <a:effectLst>
            <a:outerShdw blurRad="50800" dist="38100" dir="2700000" algn="tl" rotWithShape="0">
              <a:prstClr val="black">
                <a:alpha val="40000"/>
              </a:prstClr>
            </a:outerShdw>
          </a:effectLst>
        </p:spPr>
        <p:txBody>
          <a:bodyPr>
            <a:noAutofit/>
          </a:bodyPr>
          <a:lstStyle/>
          <a:p>
            <a:r>
              <a:rPr lang="en-US" altLang="en-US" sz="3200" dirty="0"/>
              <a:t>Exploring Advanced Attacks: Understanding and Investigating the Threat Landscape</a:t>
            </a:r>
          </a:p>
        </p:txBody>
      </p:sp>
      <p:sp>
        <p:nvSpPr>
          <p:cNvPr id="18435" name="Slide Number Placeholder 2"/>
          <p:cNvSpPr>
            <a:spLocks noGrp="1"/>
          </p:cNvSpPr>
          <p:nvPr>
            <p:ph type="sldNum" sz="quarter" idx="4294967295"/>
          </p:nvPr>
        </p:nvSpPr>
        <p:spPr bwMode="auto">
          <a:xfrm>
            <a:off x="8551863" y="-896938"/>
            <a:ext cx="592137"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6A6A6"/>
              </a:buClr>
              <a:buFont typeface="Wingdings" charset="2"/>
              <a:buChar char="§"/>
              <a:defRPr sz="2400">
                <a:solidFill>
                  <a:schemeClr val="tx2"/>
                </a:solidFill>
                <a:latin typeface="Arial" charset="0"/>
                <a:ea typeface="ＭＳ Ｐゴシック" charset="-128"/>
                <a:cs typeface="ＭＳ Ｐゴシック" charset="-128"/>
              </a:defRPr>
            </a:lvl1pPr>
            <a:lvl2pPr marL="742932" indent="-285744">
              <a:spcBef>
                <a:spcPct val="20000"/>
              </a:spcBef>
              <a:buClr>
                <a:srgbClr val="A6A6A6"/>
              </a:buClr>
              <a:buFont typeface="Arial" charset="0"/>
              <a:buChar char="–"/>
              <a:defRPr sz="2000">
                <a:solidFill>
                  <a:schemeClr val="tx2"/>
                </a:solidFill>
                <a:latin typeface="Arial" charset="0"/>
                <a:ea typeface="ＭＳ Ｐゴシック" charset="-128"/>
                <a:cs typeface="ＭＳ Ｐゴシック" charset="-128"/>
              </a:defRPr>
            </a:lvl2pPr>
            <a:lvl3pPr marL="1142971" indent="-228594">
              <a:spcBef>
                <a:spcPct val="20000"/>
              </a:spcBef>
              <a:buClr>
                <a:srgbClr val="A6A6A6"/>
              </a:buClr>
              <a:buFont typeface="Arial" charset="0"/>
              <a:buChar char="•"/>
              <a:defRPr>
                <a:solidFill>
                  <a:schemeClr val="tx2"/>
                </a:solidFill>
                <a:latin typeface="Arial" charset="0"/>
                <a:ea typeface="ＭＳ Ｐゴシック" charset="-128"/>
                <a:cs typeface="ＭＳ Ｐゴシック" charset="-128"/>
              </a:defRPr>
            </a:lvl3pPr>
            <a:lvl4pPr marL="1600160" indent="-228594">
              <a:spcBef>
                <a:spcPct val="20000"/>
              </a:spcBef>
              <a:buClr>
                <a:srgbClr val="A6A6A6"/>
              </a:buClr>
              <a:buFont typeface="Arial" charset="0"/>
              <a:buChar char="–"/>
              <a:defRPr sz="1600">
                <a:solidFill>
                  <a:schemeClr val="tx2"/>
                </a:solidFill>
                <a:latin typeface="Arial" charset="0"/>
                <a:ea typeface="ＭＳ Ｐゴシック" charset="-128"/>
                <a:cs typeface="ＭＳ Ｐゴシック" charset="-128"/>
              </a:defRPr>
            </a:lvl4pPr>
            <a:lvl5pPr marL="2057349" indent="-228594">
              <a:spcBef>
                <a:spcPct val="20000"/>
              </a:spcBef>
              <a:buClr>
                <a:srgbClr val="A6A6A6"/>
              </a:buClr>
              <a:buFont typeface="Arial" charset="0"/>
              <a:buChar char="»"/>
              <a:defRPr sz="1400">
                <a:solidFill>
                  <a:schemeClr val="tx2"/>
                </a:solidFill>
                <a:latin typeface="Arial" charset="0"/>
                <a:ea typeface="ＭＳ Ｐゴシック" charset="-128"/>
                <a:cs typeface="ＭＳ Ｐゴシック" charset="-128"/>
              </a:defRPr>
            </a:lvl5pPr>
            <a:lvl6pPr marL="2514537"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6pPr>
            <a:lvl7pPr marL="2971726"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7pPr>
            <a:lvl8pPr marL="3428914"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8pPr>
            <a:lvl9pPr marL="3886103"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9pPr>
          </a:lstStyle>
          <a:p>
            <a:pPr>
              <a:spcBef>
                <a:spcPct val="0"/>
              </a:spcBef>
              <a:buClrTx/>
              <a:buFontTx/>
              <a:buNone/>
            </a:pPr>
            <a:fld id="{F3F47AA3-CABC-0647-8338-21F1737D6A23}" type="slidenum">
              <a:rPr lang="en-US" altLang="en-US" sz="900">
                <a:solidFill>
                  <a:srgbClr val="3A3A3A"/>
                </a:solidFill>
              </a:rPr>
              <a:pPr>
                <a:spcBef>
                  <a:spcPct val="0"/>
                </a:spcBef>
                <a:buClrTx/>
                <a:buFontTx/>
                <a:buNone/>
              </a:pPr>
              <a:t>1</a:t>
            </a:fld>
            <a:endParaRPr lang="en-US" altLang="en-US" sz="900">
              <a:solidFill>
                <a:srgbClr val="3A3A3A"/>
              </a:solidFill>
            </a:endParaRPr>
          </a:p>
        </p:txBody>
      </p:sp>
      <p:pic>
        <p:nvPicPr>
          <p:cNvPr id="5" name="Picture 2">
            <a:extLst>
              <a:ext uri="{FF2B5EF4-FFF2-40B4-BE49-F238E27FC236}">
                <a16:creationId xmlns:a16="http://schemas.microsoft.com/office/drawing/2014/main" id="{6E58D523-2E5D-431A-B410-B02560DAEC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226" y="3061684"/>
            <a:ext cx="1381547" cy="1381547"/>
          </a:xfrm>
          <a:prstGeom prst="rect">
            <a:avLst/>
          </a:prstGeom>
          <a:noFill/>
          <a:effectLst>
            <a:innerShdw blurRad="63500" dist="50800" dir="13500000">
              <a:prstClr val="black">
                <a:alpha val="50000"/>
              </a:prstClr>
            </a:inn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13" name="Subtitle 3">
            <a:extLst>
              <a:ext uri="{FF2B5EF4-FFF2-40B4-BE49-F238E27FC236}">
                <a16:creationId xmlns:a16="http://schemas.microsoft.com/office/drawing/2014/main" id="{A52F92B7-36F8-4D89-8DE6-1B7A3A68287E}"/>
              </a:ext>
            </a:extLst>
          </p:cNvPr>
          <p:cNvSpPr txBox="1">
            <a:spLocks/>
          </p:cNvSpPr>
          <p:nvPr/>
        </p:nvSpPr>
        <p:spPr bwMode="auto">
          <a:xfrm>
            <a:off x="3774165" y="4507516"/>
            <a:ext cx="1595667" cy="83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normAutofit/>
          </a:bodyPr>
          <a:lstStyle>
            <a:lvl1pPr marL="0" indent="0" algn="l" defTabSz="457189" rtl="0" eaLnBrk="0" fontAlgn="base" hangingPunct="0">
              <a:spcBef>
                <a:spcPct val="20000"/>
              </a:spcBef>
              <a:spcAft>
                <a:spcPct val="0"/>
              </a:spcAft>
              <a:buClr>
                <a:srgbClr val="A6A6A6"/>
              </a:buClr>
              <a:buFont typeface="Wingdings" charset="2"/>
              <a:buNone/>
              <a:defRPr sz="1600" kern="1200">
                <a:solidFill>
                  <a:schemeClr val="tx2">
                    <a:lumMod val="60000"/>
                    <a:lumOff val="40000"/>
                  </a:schemeClr>
                </a:solidFill>
                <a:latin typeface="+mn-lt"/>
                <a:ea typeface="ＭＳ Ｐゴシック" charset="-128"/>
                <a:cs typeface="ＭＳ Ｐゴシック" charset="-128"/>
              </a:defRPr>
            </a:lvl1pPr>
            <a:lvl2pPr marL="457189" indent="0" algn="ctr" defTabSz="457189" rtl="0" eaLnBrk="0" fontAlgn="base" hangingPunct="0">
              <a:spcBef>
                <a:spcPct val="20000"/>
              </a:spcBef>
              <a:spcAft>
                <a:spcPct val="0"/>
              </a:spcAft>
              <a:buClr>
                <a:srgbClr val="A6A6A6"/>
              </a:buClr>
              <a:buFont typeface="Arial" charset="0"/>
              <a:buNone/>
              <a:defRPr sz="2000" kern="1200">
                <a:solidFill>
                  <a:schemeClr val="tx1">
                    <a:tint val="75000"/>
                  </a:schemeClr>
                </a:solidFill>
                <a:latin typeface="+mn-lt"/>
                <a:ea typeface="ＭＳ Ｐゴシック" charset="-128"/>
                <a:cs typeface="ＭＳ Ｐゴシック" charset="-128"/>
              </a:defRPr>
            </a:lvl2pPr>
            <a:lvl3pPr marL="914377" indent="0" algn="ctr" defTabSz="457189" rtl="0" eaLnBrk="0" fontAlgn="base" hangingPunct="0">
              <a:spcBef>
                <a:spcPct val="20000"/>
              </a:spcBef>
              <a:spcAft>
                <a:spcPct val="0"/>
              </a:spcAft>
              <a:buClr>
                <a:srgbClr val="A6A6A6"/>
              </a:buClr>
              <a:buFont typeface="Arial" charset="0"/>
              <a:buNone/>
              <a:defRPr kern="1200">
                <a:solidFill>
                  <a:schemeClr val="tx1">
                    <a:tint val="75000"/>
                  </a:schemeClr>
                </a:solidFill>
                <a:latin typeface="+mn-lt"/>
                <a:ea typeface="ＭＳ Ｐゴシック" charset="-128"/>
                <a:cs typeface="ＭＳ Ｐゴシック" charset="-128"/>
              </a:defRPr>
            </a:lvl3pPr>
            <a:lvl4pPr marL="1371566" indent="0" algn="ctr" defTabSz="457189" rtl="0" eaLnBrk="0" fontAlgn="base" hangingPunct="0">
              <a:spcBef>
                <a:spcPct val="20000"/>
              </a:spcBef>
              <a:spcAft>
                <a:spcPct val="0"/>
              </a:spcAft>
              <a:buClr>
                <a:srgbClr val="A6A6A6"/>
              </a:buClr>
              <a:buFont typeface="Arial" charset="0"/>
              <a:buNone/>
              <a:defRPr sz="1600" kern="1200">
                <a:solidFill>
                  <a:schemeClr val="tx1">
                    <a:tint val="75000"/>
                  </a:schemeClr>
                </a:solidFill>
                <a:latin typeface="+mn-lt"/>
                <a:ea typeface="ＭＳ Ｐゴシック" charset="-128"/>
                <a:cs typeface="ＭＳ Ｐゴシック" charset="-128"/>
              </a:defRPr>
            </a:lvl4pPr>
            <a:lvl5pPr marL="1828754" indent="0" algn="ctr" defTabSz="457189" rtl="0" eaLnBrk="0" fontAlgn="base" hangingPunct="0">
              <a:spcBef>
                <a:spcPct val="20000"/>
              </a:spcBef>
              <a:spcAft>
                <a:spcPct val="0"/>
              </a:spcAft>
              <a:buClr>
                <a:srgbClr val="A6A6A6"/>
              </a:buClr>
              <a:buFont typeface="Arial" charset="0"/>
              <a:buNone/>
              <a:defRPr sz="1400" kern="1200">
                <a:solidFill>
                  <a:schemeClr val="tx1">
                    <a:tint val="75000"/>
                  </a:schemeClr>
                </a:solidFill>
                <a:latin typeface="+mn-lt"/>
                <a:ea typeface="ＭＳ Ｐゴシック" charset="-128"/>
                <a:cs typeface="ＭＳ Ｐゴシック" charset="-128"/>
              </a:defRPr>
            </a:lvl5pPr>
            <a:lvl6pPr marL="2285943"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131"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320"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509"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800" dirty="0"/>
              <a:t>Ashu Sharma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232C1-6DFC-D36B-E03E-1769056B10B2}"/>
              </a:ext>
            </a:extLst>
          </p:cNvPr>
          <p:cNvSpPr>
            <a:spLocks noGrp="1"/>
          </p:cNvSpPr>
          <p:nvPr>
            <p:ph type="title"/>
          </p:nvPr>
        </p:nvSpPr>
        <p:spPr/>
        <p:txBody>
          <a:bodyPr/>
          <a:lstStyle/>
          <a:p>
            <a:r>
              <a:rPr lang="en-IN" sz="1800" dirty="0"/>
              <a:t>Introduction to malicious documents</a:t>
            </a:r>
          </a:p>
        </p:txBody>
      </p:sp>
      <p:sp>
        <p:nvSpPr>
          <p:cNvPr id="3" name="Content Placeholder 2">
            <a:extLst>
              <a:ext uri="{FF2B5EF4-FFF2-40B4-BE49-F238E27FC236}">
                <a16:creationId xmlns:a16="http://schemas.microsoft.com/office/drawing/2014/main" id="{E02766EF-3630-958C-C27A-BC15CBDF6D96}"/>
              </a:ext>
            </a:extLst>
          </p:cNvPr>
          <p:cNvSpPr>
            <a:spLocks noGrp="1"/>
          </p:cNvSpPr>
          <p:nvPr>
            <p:ph sz="half" idx="2"/>
          </p:nvPr>
        </p:nvSpPr>
        <p:spPr/>
        <p:txBody>
          <a:bodyPr/>
          <a:lstStyle/>
          <a:p>
            <a:pPr algn="just"/>
            <a:r>
              <a:rPr lang="en-US" sz="1100" dirty="0"/>
              <a:t>An attack vector frequently used by malicious agents is the distribution of the malicious payload embedded in an office application document that enjoys a high market share (</a:t>
            </a:r>
            <a:r>
              <a:rPr lang="en-US" sz="1100" dirty="0" err="1"/>
              <a:t>eg</a:t>
            </a:r>
            <a:r>
              <a:rPr lang="en-US" sz="1100" dirty="0"/>
              <a:t> Microsoft Word, Microsoft Excel, Microsoft PowerPoint, RTF, Adobe PDF). . This malicious document is sent as an attachment to an email as part of a phishing campaign.</a:t>
            </a:r>
          </a:p>
          <a:p>
            <a:pPr algn="just"/>
            <a:r>
              <a:rPr lang="en-US" sz="1100" dirty="0"/>
              <a:t>In order to proceed with the analysis of these malicious documents, the analyst must first know the structure of these documents. This allows you to understand how an attacker can embed code or malware in them, as well as understanding common packaging and obfuscation techniques.</a:t>
            </a:r>
          </a:p>
          <a:p>
            <a:pPr algn="just"/>
            <a:r>
              <a:rPr lang="en-US" sz="1100" dirty="0"/>
              <a:t>I'm going to do a little introduction to the following types of documents / scripts, focusing on pdf documents</a:t>
            </a:r>
          </a:p>
          <a:p>
            <a:pPr lvl="1" algn="just"/>
            <a:r>
              <a:rPr lang="en-US" sz="1100" dirty="0" err="1"/>
              <a:t>Powershell</a:t>
            </a:r>
            <a:r>
              <a:rPr lang="en-US" sz="1100" dirty="0"/>
              <a:t>.</a:t>
            </a:r>
          </a:p>
          <a:p>
            <a:pPr lvl="1" algn="just"/>
            <a:r>
              <a:rPr lang="en-US" sz="1100" dirty="0"/>
              <a:t>HTA files.</a:t>
            </a:r>
          </a:p>
          <a:p>
            <a:pPr lvl="1" algn="just"/>
            <a:r>
              <a:rPr lang="en-US" sz="1100" dirty="0"/>
              <a:t>Microsoft Office  OLE2 and OOXML.</a:t>
            </a:r>
          </a:p>
          <a:p>
            <a:pPr lvl="1" algn="just"/>
            <a:r>
              <a:rPr lang="en-US" sz="1100" dirty="0"/>
              <a:t>MSG Files</a:t>
            </a:r>
          </a:p>
          <a:p>
            <a:pPr lvl="1" algn="just"/>
            <a:r>
              <a:rPr lang="en-US" sz="1100" dirty="0"/>
              <a:t>RTF files.</a:t>
            </a:r>
          </a:p>
          <a:p>
            <a:pPr lvl="1" algn="just"/>
            <a:r>
              <a:rPr lang="en-US" sz="1100" dirty="0"/>
              <a:t>PDF Files.</a:t>
            </a:r>
          </a:p>
          <a:p>
            <a:pPr algn="just"/>
            <a:endParaRPr lang="en-US" sz="1050" dirty="0"/>
          </a:p>
          <a:p>
            <a:pPr algn="just"/>
            <a:endParaRPr lang="en-US" sz="1050" dirty="0"/>
          </a:p>
        </p:txBody>
      </p:sp>
      <p:sp>
        <p:nvSpPr>
          <p:cNvPr id="4" name="Slide Number Placeholder 3">
            <a:extLst>
              <a:ext uri="{FF2B5EF4-FFF2-40B4-BE49-F238E27FC236}">
                <a16:creationId xmlns:a16="http://schemas.microsoft.com/office/drawing/2014/main" id="{B7464673-695A-7F74-765A-F1864B0D0ED1}"/>
              </a:ext>
            </a:extLst>
          </p:cNvPr>
          <p:cNvSpPr>
            <a:spLocks noGrp="1"/>
          </p:cNvSpPr>
          <p:nvPr>
            <p:ph type="sldNum" sz="quarter" idx="10"/>
          </p:nvPr>
        </p:nvSpPr>
        <p:spPr/>
        <p:txBody>
          <a:bodyPr/>
          <a:lstStyle/>
          <a:p>
            <a:pPr>
              <a:defRPr/>
            </a:pPr>
            <a:fld id="{3BE2AAB6-80C9-D04C-812E-2AE858C1AEC4}" type="slidenum">
              <a:rPr lang="en-US" altLang="en-US" smtClean="0"/>
              <a:pPr>
                <a:defRPr/>
              </a:pPr>
              <a:t>10</a:t>
            </a:fld>
            <a:endParaRPr lang="en-US" altLang="en-US" dirty="0"/>
          </a:p>
        </p:txBody>
      </p:sp>
    </p:spTree>
    <p:extLst>
      <p:ext uri="{BB962C8B-B14F-4D97-AF65-F5344CB8AC3E}">
        <p14:creationId xmlns:p14="http://schemas.microsoft.com/office/powerpoint/2010/main" val="1711208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a:xfrm>
            <a:off x="130801" y="2218211"/>
            <a:ext cx="9182851" cy="974309"/>
          </a:xfrm>
        </p:spPr>
        <p:txBody>
          <a:bodyPr/>
          <a:lstStyle/>
          <a:p>
            <a:r>
              <a:rPr lang="en-US" dirty="0"/>
              <a:t>Investigation: Advanced attacks involving non-PE files</a:t>
            </a:r>
            <a:br>
              <a:rPr lang="en-US" dirty="0"/>
            </a:br>
            <a:endParaRPr lang="en-US" dirty="0"/>
          </a:p>
        </p:txBody>
      </p:sp>
    </p:spTree>
    <p:extLst>
      <p:ext uri="{BB962C8B-B14F-4D97-AF65-F5344CB8AC3E}">
        <p14:creationId xmlns:p14="http://schemas.microsoft.com/office/powerpoint/2010/main" val="4002238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lware Emotet">
            <a:extLst>
              <a:ext uri="{FF2B5EF4-FFF2-40B4-BE49-F238E27FC236}">
                <a16:creationId xmlns:a16="http://schemas.microsoft.com/office/drawing/2014/main" id="{69000127-DD91-909A-CBE3-240953F375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46" y="855188"/>
            <a:ext cx="5569536" cy="41445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24571FA-030B-4398-97B2-A7092E798369}"/>
              </a:ext>
            </a:extLst>
          </p:cNvPr>
          <p:cNvSpPr>
            <a:spLocks noGrp="1"/>
          </p:cNvSpPr>
          <p:nvPr>
            <p:ph type="title"/>
          </p:nvPr>
        </p:nvSpPr>
        <p:spPr>
          <a:xfrm>
            <a:off x="457202" y="205980"/>
            <a:ext cx="6388441" cy="506015"/>
          </a:xfrm>
        </p:spPr>
        <p:txBody>
          <a:bodyPr/>
          <a:lstStyle/>
          <a:p>
            <a:r>
              <a:rPr lang="en-US" dirty="0"/>
              <a:t>Non-Pe Files used in Attack Vectors</a:t>
            </a:r>
          </a:p>
        </p:txBody>
      </p:sp>
      <p:sp>
        <p:nvSpPr>
          <p:cNvPr id="4" name="Slide Number Placeholder 3">
            <a:extLst>
              <a:ext uri="{FF2B5EF4-FFF2-40B4-BE49-F238E27FC236}">
                <a16:creationId xmlns:a16="http://schemas.microsoft.com/office/drawing/2014/main" id="{4CC7BD03-1C49-2358-DAD6-B0766897711F}"/>
              </a:ext>
            </a:extLst>
          </p:cNvPr>
          <p:cNvSpPr>
            <a:spLocks noGrp="1"/>
          </p:cNvSpPr>
          <p:nvPr>
            <p:ph type="sldNum" sz="quarter" idx="10"/>
          </p:nvPr>
        </p:nvSpPr>
        <p:spPr/>
        <p:txBody>
          <a:bodyPr/>
          <a:lstStyle/>
          <a:p>
            <a:pPr>
              <a:defRPr/>
            </a:pPr>
            <a:fld id="{3BE2AAB6-80C9-D04C-812E-2AE858C1AEC4}" type="slidenum">
              <a:rPr lang="en-US" altLang="en-US" smtClean="0"/>
              <a:pPr>
                <a:defRPr/>
              </a:pPr>
              <a:t>12</a:t>
            </a:fld>
            <a:endParaRPr lang="en-US" altLang="en-US" dirty="0"/>
          </a:p>
        </p:txBody>
      </p:sp>
      <p:pic>
        <p:nvPicPr>
          <p:cNvPr id="1028" name="Picture 4" descr="World's most dangerous malware EMOTET disrupted through global action |  Risk &amp; Compliance Platform Europe">
            <a:extLst>
              <a:ext uri="{FF2B5EF4-FFF2-40B4-BE49-F238E27FC236}">
                <a16:creationId xmlns:a16="http://schemas.microsoft.com/office/drawing/2014/main" id="{DE7805EA-73DD-7565-A9EF-5E26548B4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5169" y="750095"/>
            <a:ext cx="3815020" cy="21221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motet">
            <a:extLst>
              <a:ext uri="{FF2B5EF4-FFF2-40B4-BE49-F238E27FC236}">
                <a16:creationId xmlns:a16="http://schemas.microsoft.com/office/drawing/2014/main" id="{B55507F2-BA73-7F4B-EF02-526B89DDC8F6}"/>
              </a:ext>
              <a:ext uri="{C183D7F6-B498-43B3-948B-1728B52AA6E4}">
                <adec:decorative xmlns:adec="http://schemas.microsoft.com/office/drawing/2017/decorative" val="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2" y="712643"/>
            <a:ext cx="1503403" cy="150340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cronis">
            <a:extLst>
              <a:ext uri="{FF2B5EF4-FFF2-40B4-BE49-F238E27FC236}">
                <a16:creationId xmlns:a16="http://schemas.microsoft.com/office/drawing/2014/main" id="{C9A7012E-CB64-4C36-8BEC-F075F65EEF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5169" y="3734141"/>
            <a:ext cx="1377606" cy="131852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rickBot now crashes researchers' browsers to block malware analysis">
            <a:extLst>
              <a:ext uri="{FF2B5EF4-FFF2-40B4-BE49-F238E27FC236}">
                <a16:creationId xmlns:a16="http://schemas.microsoft.com/office/drawing/2014/main" id="{AD6CEC94-2F35-011F-B584-0456F5CC22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5169" y="2769003"/>
            <a:ext cx="2033014" cy="101650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n anatomy of HEAT attacks used by Qakbot campaigns - Blog | Menlo Security">
            <a:extLst>
              <a:ext uri="{FF2B5EF4-FFF2-40B4-BE49-F238E27FC236}">
                <a16:creationId xmlns:a16="http://schemas.microsoft.com/office/drawing/2014/main" id="{005F1A83-9785-753F-91D7-7FFE63FE00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75020" y="2858125"/>
            <a:ext cx="1945168" cy="101650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22 very bad stats on the growth of phishing, ransomware | VentureBeat">
            <a:extLst>
              <a:ext uri="{FF2B5EF4-FFF2-40B4-BE49-F238E27FC236}">
                <a16:creationId xmlns:a16="http://schemas.microsoft.com/office/drawing/2014/main" id="{0ACB1FEA-2617-DCF2-1C87-1D98E20BC1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3829" y="855188"/>
            <a:ext cx="3028950"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899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a:t>Technical Analysis</a:t>
            </a:r>
          </a:p>
        </p:txBody>
      </p:sp>
    </p:spTree>
    <p:extLst>
      <p:ext uri="{BB962C8B-B14F-4D97-AF65-F5344CB8AC3E}">
        <p14:creationId xmlns:p14="http://schemas.microsoft.com/office/powerpoint/2010/main" val="26926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40FD2-1AF8-0909-75BB-A18C509F6C28}"/>
              </a:ext>
            </a:extLst>
          </p:cNvPr>
          <p:cNvSpPr>
            <a:spLocks noGrp="1"/>
          </p:cNvSpPr>
          <p:nvPr>
            <p:ph type="title"/>
          </p:nvPr>
        </p:nvSpPr>
        <p:spPr/>
        <p:txBody>
          <a:bodyPr/>
          <a:lstStyle/>
          <a:p>
            <a:r>
              <a:rPr lang="en-IN" dirty="0"/>
              <a:t>Technical Analysis (Static Analysis)</a:t>
            </a:r>
          </a:p>
        </p:txBody>
      </p:sp>
      <p:sp>
        <p:nvSpPr>
          <p:cNvPr id="3" name="Content Placeholder 2">
            <a:extLst>
              <a:ext uri="{FF2B5EF4-FFF2-40B4-BE49-F238E27FC236}">
                <a16:creationId xmlns:a16="http://schemas.microsoft.com/office/drawing/2014/main" id="{711C040F-B199-87FF-B8A5-A568310905CD}"/>
              </a:ext>
            </a:extLst>
          </p:cNvPr>
          <p:cNvSpPr>
            <a:spLocks noGrp="1"/>
          </p:cNvSpPr>
          <p:nvPr>
            <p:ph idx="1"/>
          </p:nvPr>
        </p:nvSpPr>
        <p:spPr/>
        <p:txBody>
          <a:bodyPr/>
          <a:lstStyle/>
          <a:p>
            <a:r>
              <a:rPr lang="en-US" sz="1800" dirty="0" err="1">
                <a:solidFill>
                  <a:srgbClr val="C00000"/>
                </a:solidFill>
              </a:rPr>
              <a:t>Qbot</a:t>
            </a:r>
            <a:r>
              <a:rPr lang="en-US" sz="1800" dirty="0">
                <a:solidFill>
                  <a:srgbClr val="C00000"/>
                </a:solidFill>
              </a:rPr>
              <a:t> initial attack vector </a:t>
            </a:r>
            <a:r>
              <a:rPr lang="en-US" sz="1800" dirty="0"/>
              <a:t>which involves </a:t>
            </a:r>
            <a:r>
              <a:rPr lang="en-US" sz="1800" dirty="0" err="1"/>
              <a:t>nonPe</a:t>
            </a:r>
            <a:r>
              <a:rPr lang="en-US" sz="1800" dirty="0"/>
              <a:t> files </a:t>
            </a:r>
            <a:r>
              <a:rPr lang="en-US" sz="1800" dirty="0">
                <a:solidFill>
                  <a:srgbClr val="C00000"/>
                </a:solidFill>
              </a:rPr>
              <a:t>with Pdf File as an email  Attachment</a:t>
            </a:r>
          </a:p>
          <a:p>
            <a:endParaRPr lang="en-US" sz="1800" dirty="0">
              <a:solidFill>
                <a:srgbClr val="C00000"/>
              </a:solidFill>
            </a:endParaRPr>
          </a:p>
          <a:p>
            <a:r>
              <a:rPr lang="en-US" sz="1800" dirty="0" err="1">
                <a:solidFill>
                  <a:srgbClr val="C00000"/>
                </a:solidFill>
              </a:rPr>
              <a:t>Emotet</a:t>
            </a:r>
            <a:r>
              <a:rPr lang="en-US" sz="1800" dirty="0">
                <a:solidFill>
                  <a:srgbClr val="C00000"/>
                </a:solidFill>
              </a:rPr>
              <a:t> attack vector with word file as an email attachment</a:t>
            </a:r>
          </a:p>
          <a:p>
            <a:endParaRPr lang="en-US" sz="1800" dirty="0">
              <a:solidFill>
                <a:srgbClr val="C00000"/>
              </a:solidFill>
            </a:endParaRPr>
          </a:p>
          <a:p>
            <a:endParaRPr lang="en-US" sz="1800" dirty="0">
              <a:solidFill>
                <a:srgbClr val="C00000"/>
              </a:solidFill>
            </a:endParaRPr>
          </a:p>
          <a:p>
            <a:r>
              <a:rPr lang="en-US" sz="1800" dirty="0">
                <a:solidFill>
                  <a:srgbClr val="C00000"/>
                </a:solidFill>
              </a:rPr>
              <a:t>Tool Used: </a:t>
            </a:r>
          </a:p>
          <a:p>
            <a:pPr lvl="1"/>
            <a:r>
              <a:rPr lang="en-US" sz="1400" dirty="0">
                <a:solidFill>
                  <a:srgbClr val="C00000"/>
                </a:solidFill>
              </a:rPr>
              <a:t>PDF Stream Dumper </a:t>
            </a:r>
            <a:r>
              <a:rPr lang="en-US" sz="1400" dirty="0">
                <a:solidFill>
                  <a:srgbClr val="0070C0"/>
                </a:solidFill>
                <a:hlinkClick r:id="rId2">
                  <a:extLst>
                    <a:ext uri="{A12FA001-AC4F-418D-AE19-62706E023703}">
                      <ahyp:hlinkClr xmlns:ahyp="http://schemas.microsoft.com/office/drawing/2018/hyperlinkcolor" val="tx"/>
                    </a:ext>
                  </a:extLst>
                </a:hlinkClick>
              </a:rPr>
              <a:t>https://github.com/dzzie/pdfstreamdumper</a:t>
            </a:r>
            <a:endParaRPr lang="en-US" sz="1400" dirty="0">
              <a:solidFill>
                <a:srgbClr val="0070C0"/>
              </a:solidFill>
            </a:endParaRPr>
          </a:p>
          <a:p>
            <a:pPr lvl="1"/>
            <a:r>
              <a:rPr lang="en-US" sz="1400" dirty="0">
                <a:solidFill>
                  <a:srgbClr val="C00000"/>
                </a:solidFill>
              </a:rPr>
              <a:t>Ole tools </a:t>
            </a:r>
            <a:r>
              <a:rPr lang="en-US" sz="1400" dirty="0">
                <a:solidFill>
                  <a:srgbClr val="0070C0"/>
                </a:solidFill>
                <a:hlinkClick r:id="rId3">
                  <a:extLst>
                    <a:ext uri="{A12FA001-AC4F-418D-AE19-62706E023703}">
                      <ahyp:hlinkClr xmlns:ahyp="http://schemas.microsoft.com/office/drawing/2018/hyperlinkcolor" val="tx"/>
                    </a:ext>
                  </a:extLst>
                </a:hlinkClick>
              </a:rPr>
              <a:t>https://github.com/decalage2/oletools</a:t>
            </a:r>
            <a:endParaRPr lang="en-US" sz="1400" dirty="0">
              <a:solidFill>
                <a:srgbClr val="0070C0"/>
              </a:solidFill>
            </a:endParaRPr>
          </a:p>
          <a:p>
            <a:pPr lvl="1"/>
            <a:r>
              <a:rPr lang="en-US" sz="1400" dirty="0">
                <a:solidFill>
                  <a:srgbClr val="C00000"/>
                </a:solidFill>
              </a:rPr>
              <a:t>Notepad++ </a:t>
            </a:r>
            <a:r>
              <a:rPr lang="en-US" sz="1400" dirty="0">
                <a:solidFill>
                  <a:srgbClr val="0070C0"/>
                </a:solidFill>
                <a:hlinkClick r:id="rId4">
                  <a:extLst>
                    <a:ext uri="{A12FA001-AC4F-418D-AE19-62706E023703}">
                      <ahyp:hlinkClr xmlns:ahyp="http://schemas.microsoft.com/office/drawing/2018/hyperlinkcolor" val="tx"/>
                    </a:ext>
                  </a:extLst>
                </a:hlinkClick>
              </a:rPr>
              <a:t>https://notepad-plus-plus.org/downloads/</a:t>
            </a:r>
            <a:endParaRPr lang="en-US" sz="1400" dirty="0">
              <a:solidFill>
                <a:srgbClr val="0070C0"/>
              </a:solidFill>
            </a:endParaRPr>
          </a:p>
          <a:p>
            <a:pPr lvl="1"/>
            <a:r>
              <a:rPr lang="en-IN" sz="1400" dirty="0">
                <a:solidFill>
                  <a:srgbClr val="C00000"/>
                </a:solidFill>
              </a:rPr>
              <a:t>Notepad (ASCII editor)</a:t>
            </a:r>
          </a:p>
        </p:txBody>
      </p:sp>
      <p:sp>
        <p:nvSpPr>
          <p:cNvPr id="4" name="Slide Number Placeholder 3">
            <a:extLst>
              <a:ext uri="{FF2B5EF4-FFF2-40B4-BE49-F238E27FC236}">
                <a16:creationId xmlns:a16="http://schemas.microsoft.com/office/drawing/2014/main" id="{4A66E205-746B-AF00-48C4-AC626B4F380C}"/>
              </a:ext>
            </a:extLst>
          </p:cNvPr>
          <p:cNvSpPr>
            <a:spLocks noGrp="1"/>
          </p:cNvSpPr>
          <p:nvPr>
            <p:ph type="sldNum" sz="quarter" idx="10"/>
          </p:nvPr>
        </p:nvSpPr>
        <p:spPr/>
        <p:txBody>
          <a:bodyPr/>
          <a:lstStyle/>
          <a:p>
            <a:pPr>
              <a:defRPr/>
            </a:pPr>
            <a:fld id="{EF611178-6C3A-F247-8731-699DBDA96700}" type="slidenum">
              <a:rPr lang="en-US" altLang="en-US" smtClean="0"/>
              <a:pPr>
                <a:defRPr/>
              </a:pPr>
              <a:t>14</a:t>
            </a:fld>
            <a:endParaRPr lang="en-US" altLang="en-US" dirty="0"/>
          </a:p>
        </p:txBody>
      </p:sp>
    </p:spTree>
    <p:extLst>
      <p:ext uri="{BB962C8B-B14F-4D97-AF65-F5344CB8AC3E}">
        <p14:creationId xmlns:p14="http://schemas.microsoft.com/office/powerpoint/2010/main" val="4136025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49B6C-3B44-E114-0F78-008AE80142B0}"/>
              </a:ext>
            </a:extLst>
          </p:cNvPr>
          <p:cNvSpPr>
            <a:spLocks noGrp="1"/>
          </p:cNvSpPr>
          <p:nvPr>
            <p:ph type="title"/>
          </p:nvPr>
        </p:nvSpPr>
        <p:spPr/>
        <p:txBody>
          <a:bodyPr/>
          <a:lstStyle/>
          <a:p>
            <a:r>
              <a:rPr lang="en-US" dirty="0"/>
              <a:t>Method of infection and propagation of </a:t>
            </a:r>
            <a:r>
              <a:rPr lang="en-US" dirty="0" err="1"/>
              <a:t>Qbot</a:t>
            </a:r>
            <a:endParaRPr lang="en-IN" dirty="0"/>
          </a:p>
        </p:txBody>
      </p:sp>
      <p:pic>
        <p:nvPicPr>
          <p:cNvPr id="6" name="Content Placeholder 5">
            <a:extLst>
              <a:ext uri="{FF2B5EF4-FFF2-40B4-BE49-F238E27FC236}">
                <a16:creationId xmlns:a16="http://schemas.microsoft.com/office/drawing/2014/main" id="{8E3947EA-FD54-A48A-8563-36FD1A748CFE}"/>
              </a:ext>
            </a:extLst>
          </p:cNvPr>
          <p:cNvPicPr>
            <a:picLocks noGrp="1" noChangeAspect="1"/>
          </p:cNvPicPr>
          <p:nvPr>
            <p:ph idx="1"/>
          </p:nvPr>
        </p:nvPicPr>
        <p:blipFill>
          <a:blip r:embed="rId2"/>
          <a:stretch>
            <a:fillRect/>
          </a:stretch>
        </p:blipFill>
        <p:spPr>
          <a:xfrm>
            <a:off x="0" y="947741"/>
            <a:ext cx="4182690" cy="2035649"/>
          </a:xfrm>
        </p:spPr>
      </p:pic>
      <p:sp>
        <p:nvSpPr>
          <p:cNvPr id="4" name="Slide Number Placeholder 3">
            <a:extLst>
              <a:ext uri="{FF2B5EF4-FFF2-40B4-BE49-F238E27FC236}">
                <a16:creationId xmlns:a16="http://schemas.microsoft.com/office/drawing/2014/main" id="{EAF37EC3-8D6B-CB88-BE77-7E7085FEC51B}"/>
              </a:ext>
            </a:extLst>
          </p:cNvPr>
          <p:cNvSpPr>
            <a:spLocks noGrp="1"/>
          </p:cNvSpPr>
          <p:nvPr>
            <p:ph type="sldNum" sz="quarter" idx="10"/>
          </p:nvPr>
        </p:nvSpPr>
        <p:spPr/>
        <p:txBody>
          <a:bodyPr/>
          <a:lstStyle/>
          <a:p>
            <a:pPr>
              <a:defRPr/>
            </a:pPr>
            <a:fld id="{EF611178-6C3A-F247-8731-699DBDA96700}" type="slidenum">
              <a:rPr lang="en-US" altLang="en-US" smtClean="0"/>
              <a:pPr>
                <a:defRPr/>
              </a:pPr>
              <a:t>15</a:t>
            </a:fld>
            <a:endParaRPr lang="en-US" altLang="en-US" dirty="0"/>
          </a:p>
        </p:txBody>
      </p:sp>
      <p:pic>
        <p:nvPicPr>
          <p:cNvPr id="8" name="Picture 7">
            <a:extLst>
              <a:ext uri="{FF2B5EF4-FFF2-40B4-BE49-F238E27FC236}">
                <a16:creationId xmlns:a16="http://schemas.microsoft.com/office/drawing/2014/main" id="{494E8AC8-DEC3-1A69-6F1E-758809F67008}"/>
              </a:ext>
            </a:extLst>
          </p:cNvPr>
          <p:cNvPicPr>
            <a:picLocks noChangeAspect="1"/>
          </p:cNvPicPr>
          <p:nvPr/>
        </p:nvPicPr>
        <p:blipFill>
          <a:blip r:embed="rId3"/>
          <a:stretch>
            <a:fillRect/>
          </a:stretch>
        </p:blipFill>
        <p:spPr>
          <a:xfrm>
            <a:off x="4379609" y="947740"/>
            <a:ext cx="4740579" cy="2035648"/>
          </a:xfrm>
          <a:prstGeom prst="rect">
            <a:avLst/>
          </a:prstGeom>
        </p:spPr>
      </p:pic>
      <p:pic>
        <p:nvPicPr>
          <p:cNvPr id="10" name="Picture 9">
            <a:extLst>
              <a:ext uri="{FF2B5EF4-FFF2-40B4-BE49-F238E27FC236}">
                <a16:creationId xmlns:a16="http://schemas.microsoft.com/office/drawing/2014/main" id="{E2180596-D700-E207-C090-958F4B452F6E}"/>
              </a:ext>
            </a:extLst>
          </p:cNvPr>
          <p:cNvPicPr>
            <a:picLocks noChangeAspect="1"/>
          </p:cNvPicPr>
          <p:nvPr/>
        </p:nvPicPr>
        <p:blipFill>
          <a:blip r:embed="rId4"/>
          <a:stretch>
            <a:fillRect/>
          </a:stretch>
        </p:blipFill>
        <p:spPr>
          <a:xfrm>
            <a:off x="2170160" y="997801"/>
            <a:ext cx="4547632" cy="4047893"/>
          </a:xfrm>
          <a:prstGeom prst="rect">
            <a:avLst/>
          </a:prstGeom>
        </p:spPr>
      </p:pic>
    </p:spTree>
    <p:extLst>
      <p:ext uri="{BB962C8B-B14F-4D97-AF65-F5344CB8AC3E}">
        <p14:creationId xmlns:p14="http://schemas.microsoft.com/office/powerpoint/2010/main" val="897123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5A85F-02F1-0DF9-3D09-B71C7FB875FF}"/>
              </a:ext>
            </a:extLst>
          </p:cNvPr>
          <p:cNvSpPr>
            <a:spLocks noGrp="1"/>
          </p:cNvSpPr>
          <p:nvPr>
            <p:ph type="title"/>
          </p:nvPr>
        </p:nvSpPr>
        <p:spPr/>
        <p:txBody>
          <a:bodyPr/>
          <a:lstStyle/>
          <a:p>
            <a:r>
              <a:rPr lang="en-IN" dirty="0"/>
              <a:t>Zip File download</a:t>
            </a:r>
          </a:p>
        </p:txBody>
      </p:sp>
      <p:pic>
        <p:nvPicPr>
          <p:cNvPr id="6" name="Content Placeholder 5">
            <a:extLst>
              <a:ext uri="{FF2B5EF4-FFF2-40B4-BE49-F238E27FC236}">
                <a16:creationId xmlns:a16="http://schemas.microsoft.com/office/drawing/2014/main" id="{10F200CF-3083-1E6D-229F-80751F71A3BD}"/>
              </a:ext>
            </a:extLst>
          </p:cNvPr>
          <p:cNvPicPr>
            <a:picLocks noGrp="1" noChangeAspect="1"/>
          </p:cNvPicPr>
          <p:nvPr>
            <p:ph idx="1"/>
          </p:nvPr>
        </p:nvPicPr>
        <p:blipFill>
          <a:blip r:embed="rId3"/>
          <a:stretch>
            <a:fillRect/>
          </a:stretch>
        </p:blipFill>
        <p:spPr>
          <a:xfrm>
            <a:off x="457200" y="2684532"/>
            <a:ext cx="8229600" cy="2545596"/>
          </a:xfrm>
        </p:spPr>
      </p:pic>
      <p:sp>
        <p:nvSpPr>
          <p:cNvPr id="4" name="Slide Number Placeholder 3">
            <a:extLst>
              <a:ext uri="{FF2B5EF4-FFF2-40B4-BE49-F238E27FC236}">
                <a16:creationId xmlns:a16="http://schemas.microsoft.com/office/drawing/2014/main" id="{5F8CEFBD-DC2C-D106-FD71-8DEAD8C983F1}"/>
              </a:ext>
            </a:extLst>
          </p:cNvPr>
          <p:cNvSpPr>
            <a:spLocks noGrp="1"/>
          </p:cNvSpPr>
          <p:nvPr>
            <p:ph type="sldNum" sz="quarter" idx="10"/>
          </p:nvPr>
        </p:nvSpPr>
        <p:spPr/>
        <p:txBody>
          <a:bodyPr/>
          <a:lstStyle/>
          <a:p>
            <a:pPr>
              <a:defRPr/>
            </a:pPr>
            <a:fld id="{EF611178-6C3A-F247-8731-699DBDA96700}" type="slidenum">
              <a:rPr lang="en-US" altLang="en-US" smtClean="0"/>
              <a:pPr>
                <a:defRPr/>
              </a:pPr>
              <a:t>16</a:t>
            </a:fld>
            <a:endParaRPr lang="en-US" altLang="en-US" dirty="0"/>
          </a:p>
        </p:txBody>
      </p:sp>
      <p:pic>
        <p:nvPicPr>
          <p:cNvPr id="10" name="Picture 9">
            <a:extLst>
              <a:ext uri="{FF2B5EF4-FFF2-40B4-BE49-F238E27FC236}">
                <a16:creationId xmlns:a16="http://schemas.microsoft.com/office/drawing/2014/main" id="{C7F4E1BB-C075-C33A-4751-21E5B39C42D5}"/>
              </a:ext>
            </a:extLst>
          </p:cNvPr>
          <p:cNvPicPr>
            <a:picLocks noChangeAspect="1"/>
          </p:cNvPicPr>
          <p:nvPr/>
        </p:nvPicPr>
        <p:blipFill>
          <a:blip r:embed="rId4"/>
          <a:stretch>
            <a:fillRect/>
          </a:stretch>
        </p:blipFill>
        <p:spPr>
          <a:xfrm>
            <a:off x="-23812" y="639332"/>
            <a:ext cx="9144000" cy="2740791"/>
          </a:xfrm>
          <a:prstGeom prst="rect">
            <a:avLst/>
          </a:prstGeom>
        </p:spPr>
      </p:pic>
    </p:spTree>
    <p:extLst>
      <p:ext uri="{BB962C8B-B14F-4D97-AF65-F5344CB8AC3E}">
        <p14:creationId xmlns:p14="http://schemas.microsoft.com/office/powerpoint/2010/main" val="232306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0E3F2-0C3A-F848-701D-D7BFA004C29B}"/>
              </a:ext>
            </a:extLst>
          </p:cNvPr>
          <p:cNvSpPr>
            <a:spLocks noGrp="1"/>
          </p:cNvSpPr>
          <p:nvPr>
            <p:ph type="title"/>
          </p:nvPr>
        </p:nvSpPr>
        <p:spPr/>
        <p:txBody>
          <a:bodyPr/>
          <a:lstStyle/>
          <a:p>
            <a:r>
              <a:rPr lang="en-IN" dirty="0"/>
              <a:t>HTA file</a:t>
            </a:r>
          </a:p>
        </p:txBody>
      </p:sp>
      <p:pic>
        <p:nvPicPr>
          <p:cNvPr id="6" name="Content Placeholder 5">
            <a:extLst>
              <a:ext uri="{FF2B5EF4-FFF2-40B4-BE49-F238E27FC236}">
                <a16:creationId xmlns:a16="http://schemas.microsoft.com/office/drawing/2014/main" id="{BEE9D2E8-4FCA-FECF-A0D6-5BF807CF31DE}"/>
              </a:ext>
            </a:extLst>
          </p:cNvPr>
          <p:cNvPicPr>
            <a:picLocks noGrp="1" noChangeAspect="1"/>
          </p:cNvPicPr>
          <p:nvPr>
            <p:ph idx="1"/>
          </p:nvPr>
        </p:nvPicPr>
        <p:blipFill>
          <a:blip r:embed="rId2"/>
          <a:stretch>
            <a:fillRect/>
          </a:stretch>
        </p:blipFill>
        <p:spPr>
          <a:xfrm>
            <a:off x="1070626" y="769938"/>
            <a:ext cx="7002748" cy="3830637"/>
          </a:xfrm>
        </p:spPr>
      </p:pic>
      <p:sp>
        <p:nvSpPr>
          <p:cNvPr id="4" name="Slide Number Placeholder 3">
            <a:extLst>
              <a:ext uri="{FF2B5EF4-FFF2-40B4-BE49-F238E27FC236}">
                <a16:creationId xmlns:a16="http://schemas.microsoft.com/office/drawing/2014/main" id="{079E825F-005F-412A-3425-34AD3EC54094}"/>
              </a:ext>
            </a:extLst>
          </p:cNvPr>
          <p:cNvSpPr>
            <a:spLocks noGrp="1"/>
          </p:cNvSpPr>
          <p:nvPr>
            <p:ph type="sldNum" sz="quarter" idx="10"/>
          </p:nvPr>
        </p:nvSpPr>
        <p:spPr/>
        <p:txBody>
          <a:bodyPr/>
          <a:lstStyle/>
          <a:p>
            <a:pPr>
              <a:defRPr/>
            </a:pPr>
            <a:fld id="{EF611178-6C3A-F247-8731-699DBDA96700}" type="slidenum">
              <a:rPr lang="en-US" altLang="en-US" smtClean="0"/>
              <a:pPr>
                <a:defRPr/>
              </a:pPr>
              <a:t>17</a:t>
            </a:fld>
            <a:endParaRPr lang="en-US" altLang="en-US" dirty="0"/>
          </a:p>
        </p:txBody>
      </p:sp>
    </p:spTree>
    <p:extLst>
      <p:ext uri="{BB962C8B-B14F-4D97-AF65-F5344CB8AC3E}">
        <p14:creationId xmlns:p14="http://schemas.microsoft.com/office/powerpoint/2010/main" val="1147726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B1498-B840-6295-D53F-66EF222ACB44}"/>
              </a:ext>
            </a:extLst>
          </p:cNvPr>
          <p:cNvSpPr>
            <a:spLocks noGrp="1"/>
          </p:cNvSpPr>
          <p:nvPr>
            <p:ph type="title"/>
          </p:nvPr>
        </p:nvSpPr>
        <p:spPr/>
        <p:txBody>
          <a:bodyPr/>
          <a:lstStyle/>
          <a:p>
            <a:r>
              <a:rPr lang="en-IN" dirty="0"/>
              <a:t>JavaScript</a:t>
            </a:r>
          </a:p>
        </p:txBody>
      </p:sp>
      <p:pic>
        <p:nvPicPr>
          <p:cNvPr id="6" name="Content Placeholder 5">
            <a:extLst>
              <a:ext uri="{FF2B5EF4-FFF2-40B4-BE49-F238E27FC236}">
                <a16:creationId xmlns:a16="http://schemas.microsoft.com/office/drawing/2014/main" id="{70477F0A-A505-91E7-1494-D93593FA9FE0}"/>
              </a:ext>
            </a:extLst>
          </p:cNvPr>
          <p:cNvPicPr>
            <a:picLocks noGrp="1" noChangeAspect="1"/>
          </p:cNvPicPr>
          <p:nvPr>
            <p:ph idx="1"/>
          </p:nvPr>
        </p:nvPicPr>
        <p:blipFill>
          <a:blip r:embed="rId2"/>
          <a:stretch>
            <a:fillRect/>
          </a:stretch>
        </p:blipFill>
        <p:spPr>
          <a:xfrm>
            <a:off x="1523574" y="851438"/>
            <a:ext cx="6096851" cy="3667637"/>
          </a:xfrm>
        </p:spPr>
      </p:pic>
      <p:sp>
        <p:nvSpPr>
          <p:cNvPr id="4" name="Slide Number Placeholder 3">
            <a:extLst>
              <a:ext uri="{FF2B5EF4-FFF2-40B4-BE49-F238E27FC236}">
                <a16:creationId xmlns:a16="http://schemas.microsoft.com/office/drawing/2014/main" id="{4B7954C2-92EB-1EFF-B5AF-8902DC968BA4}"/>
              </a:ext>
            </a:extLst>
          </p:cNvPr>
          <p:cNvSpPr>
            <a:spLocks noGrp="1"/>
          </p:cNvSpPr>
          <p:nvPr>
            <p:ph type="sldNum" sz="quarter" idx="10"/>
          </p:nvPr>
        </p:nvSpPr>
        <p:spPr/>
        <p:txBody>
          <a:bodyPr/>
          <a:lstStyle/>
          <a:p>
            <a:pPr>
              <a:defRPr/>
            </a:pPr>
            <a:fld id="{EF611178-6C3A-F247-8731-699DBDA96700}" type="slidenum">
              <a:rPr lang="en-US" altLang="en-US" smtClean="0"/>
              <a:pPr>
                <a:defRPr/>
              </a:pPr>
              <a:t>18</a:t>
            </a:fld>
            <a:endParaRPr lang="en-US" altLang="en-US" dirty="0"/>
          </a:p>
        </p:txBody>
      </p:sp>
    </p:spTree>
    <p:extLst>
      <p:ext uri="{BB962C8B-B14F-4D97-AF65-F5344CB8AC3E}">
        <p14:creationId xmlns:p14="http://schemas.microsoft.com/office/powerpoint/2010/main" val="1348827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65987-989F-00EB-BF6E-92ABFE6C77DE}"/>
              </a:ext>
            </a:extLst>
          </p:cNvPr>
          <p:cNvSpPr>
            <a:spLocks noGrp="1"/>
          </p:cNvSpPr>
          <p:nvPr>
            <p:ph type="title"/>
          </p:nvPr>
        </p:nvSpPr>
        <p:spPr/>
        <p:txBody>
          <a:bodyPr/>
          <a:lstStyle/>
          <a:p>
            <a:r>
              <a:rPr lang="en-IN" dirty="0"/>
              <a:t>PowerShell</a:t>
            </a:r>
          </a:p>
        </p:txBody>
      </p:sp>
      <p:pic>
        <p:nvPicPr>
          <p:cNvPr id="6" name="Content Placeholder 5">
            <a:extLst>
              <a:ext uri="{FF2B5EF4-FFF2-40B4-BE49-F238E27FC236}">
                <a16:creationId xmlns:a16="http://schemas.microsoft.com/office/drawing/2014/main" id="{CF9D7CE0-9381-90C9-32EA-9D9E4C07C84C}"/>
              </a:ext>
            </a:extLst>
          </p:cNvPr>
          <p:cNvPicPr>
            <a:picLocks noGrp="1" noChangeAspect="1"/>
          </p:cNvPicPr>
          <p:nvPr>
            <p:ph idx="1"/>
          </p:nvPr>
        </p:nvPicPr>
        <p:blipFill>
          <a:blip r:embed="rId3"/>
          <a:stretch>
            <a:fillRect/>
          </a:stretch>
        </p:blipFill>
        <p:spPr>
          <a:xfrm>
            <a:off x="457200" y="947740"/>
            <a:ext cx="8853962" cy="1474919"/>
          </a:xfrm>
        </p:spPr>
      </p:pic>
      <p:sp>
        <p:nvSpPr>
          <p:cNvPr id="4" name="Slide Number Placeholder 3">
            <a:extLst>
              <a:ext uri="{FF2B5EF4-FFF2-40B4-BE49-F238E27FC236}">
                <a16:creationId xmlns:a16="http://schemas.microsoft.com/office/drawing/2014/main" id="{FB2589D3-C251-F547-0DEE-A386557BA514}"/>
              </a:ext>
            </a:extLst>
          </p:cNvPr>
          <p:cNvSpPr>
            <a:spLocks noGrp="1"/>
          </p:cNvSpPr>
          <p:nvPr>
            <p:ph type="sldNum" sz="quarter" idx="10"/>
          </p:nvPr>
        </p:nvSpPr>
        <p:spPr/>
        <p:txBody>
          <a:bodyPr/>
          <a:lstStyle/>
          <a:p>
            <a:pPr>
              <a:defRPr/>
            </a:pPr>
            <a:fld id="{EF611178-6C3A-F247-8731-699DBDA96700}" type="slidenum">
              <a:rPr lang="en-US" altLang="en-US" smtClean="0"/>
              <a:pPr>
                <a:defRPr/>
              </a:pPr>
              <a:t>19</a:t>
            </a:fld>
            <a:endParaRPr lang="en-US" altLang="en-US" dirty="0"/>
          </a:p>
        </p:txBody>
      </p:sp>
      <p:pic>
        <p:nvPicPr>
          <p:cNvPr id="10" name="Picture 9">
            <a:extLst>
              <a:ext uri="{FF2B5EF4-FFF2-40B4-BE49-F238E27FC236}">
                <a16:creationId xmlns:a16="http://schemas.microsoft.com/office/drawing/2014/main" id="{F02724D9-EC1D-04A3-95F3-7891D4A2F21C}"/>
              </a:ext>
            </a:extLst>
          </p:cNvPr>
          <p:cNvPicPr>
            <a:picLocks noChangeAspect="1"/>
          </p:cNvPicPr>
          <p:nvPr/>
        </p:nvPicPr>
        <p:blipFill>
          <a:blip r:embed="rId4"/>
          <a:stretch>
            <a:fillRect/>
          </a:stretch>
        </p:blipFill>
        <p:spPr>
          <a:xfrm>
            <a:off x="574919" y="2830320"/>
            <a:ext cx="8335538" cy="1848108"/>
          </a:xfrm>
          <a:prstGeom prst="rect">
            <a:avLst/>
          </a:prstGeom>
        </p:spPr>
      </p:pic>
    </p:spTree>
    <p:extLst>
      <p:ext uri="{BB962C8B-B14F-4D97-AF65-F5344CB8AC3E}">
        <p14:creationId xmlns:p14="http://schemas.microsoft.com/office/powerpoint/2010/main" val="396917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7947D-5C0C-7E4F-A1E7-FB2CB209B4E8}"/>
              </a:ext>
            </a:extLst>
          </p:cNvPr>
          <p:cNvSpPr>
            <a:spLocks noGrp="1"/>
          </p:cNvSpPr>
          <p:nvPr>
            <p:ph type="title"/>
          </p:nvPr>
        </p:nvSpPr>
        <p:spPr>
          <a:xfrm>
            <a:off x="457202" y="157853"/>
            <a:ext cx="5766263" cy="506015"/>
          </a:xfrm>
        </p:spPr>
        <p:txBody>
          <a:bodyPr/>
          <a:lstStyle/>
          <a:p>
            <a:r>
              <a:rPr lang="en-BR" dirty="0"/>
              <a:t>Agenda</a:t>
            </a:r>
            <a:endParaRPr lang="en-BR" sz="2400" dirty="0"/>
          </a:p>
        </p:txBody>
      </p:sp>
      <p:sp>
        <p:nvSpPr>
          <p:cNvPr id="3" name="Content Placeholder 2">
            <a:extLst>
              <a:ext uri="{FF2B5EF4-FFF2-40B4-BE49-F238E27FC236}">
                <a16:creationId xmlns:a16="http://schemas.microsoft.com/office/drawing/2014/main" id="{B5A51607-F801-C745-9FA7-D45F2043C66D}"/>
              </a:ext>
            </a:extLst>
          </p:cNvPr>
          <p:cNvSpPr>
            <a:spLocks noGrp="1"/>
          </p:cNvSpPr>
          <p:nvPr>
            <p:ph sz="half" idx="2"/>
          </p:nvPr>
        </p:nvSpPr>
        <p:spPr>
          <a:xfrm>
            <a:off x="457202" y="884832"/>
            <a:ext cx="6672368" cy="4143184"/>
          </a:xfrm>
        </p:spPr>
        <p:txBody>
          <a:bodyPr/>
          <a:lstStyle/>
          <a:p>
            <a:pPr algn="l">
              <a:buFont typeface="Arial" panose="020B0604020202020204" pitchFamily="34" charset="0"/>
              <a:buChar char="•"/>
            </a:pPr>
            <a:r>
              <a:rPr lang="en-US" sz="1800" b="1" i="0" dirty="0">
                <a:solidFill>
                  <a:srgbClr val="FF0000"/>
                </a:solidFill>
                <a:effectLst/>
                <a:latin typeface="Times New Roman" panose="02020603050405020304" pitchFamily="18" charset="0"/>
                <a:cs typeface="Times New Roman" panose="02020603050405020304" pitchFamily="18" charset="0"/>
              </a:rPr>
              <a:t>Introduction</a:t>
            </a:r>
          </a:p>
          <a:p>
            <a:pPr lvl="1">
              <a:buFont typeface="Arial" panose="020B0604020202020204" pitchFamily="34" charset="0"/>
              <a:buChar char="•"/>
            </a:pPr>
            <a:r>
              <a:rPr lang="en-US" sz="1800" b="1" dirty="0">
                <a:solidFill>
                  <a:srgbClr val="374151"/>
                </a:solidFill>
                <a:latin typeface="Times New Roman" panose="02020603050405020304" pitchFamily="18" charset="0"/>
                <a:cs typeface="Times New Roman" panose="02020603050405020304" pitchFamily="18" charset="0"/>
              </a:rPr>
              <a:t>N</a:t>
            </a:r>
            <a:r>
              <a:rPr lang="en-US" sz="1800" b="1" i="0" dirty="0">
                <a:solidFill>
                  <a:srgbClr val="374151"/>
                </a:solidFill>
                <a:effectLst/>
                <a:latin typeface="Times New Roman" panose="02020603050405020304" pitchFamily="18" charset="0"/>
                <a:cs typeface="Times New Roman" panose="02020603050405020304" pitchFamily="18" charset="0"/>
              </a:rPr>
              <a:t>on-PE file-based attacks and their increasing prevalence</a:t>
            </a:r>
            <a:endParaRPr lang="en-US" sz="1800" b="1" i="0" dirty="0">
              <a:solidFill>
                <a:srgbClr val="FF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800" b="1" dirty="0">
                <a:solidFill>
                  <a:srgbClr val="FF0000"/>
                </a:solidFill>
                <a:latin typeface="Times New Roman" panose="02020603050405020304" pitchFamily="18" charset="0"/>
                <a:cs typeface="Times New Roman" panose="02020603050405020304" pitchFamily="18" charset="0"/>
              </a:rPr>
              <a:t>Various Non-</a:t>
            </a:r>
            <a:r>
              <a:rPr lang="en-US" sz="1800" b="1" dirty="0" err="1">
                <a:solidFill>
                  <a:srgbClr val="FF0000"/>
                </a:solidFill>
                <a:latin typeface="Times New Roman" panose="02020603050405020304" pitchFamily="18" charset="0"/>
                <a:cs typeface="Times New Roman" panose="02020603050405020304" pitchFamily="18" charset="0"/>
              </a:rPr>
              <a:t>PeFiles</a:t>
            </a:r>
            <a:r>
              <a:rPr lang="en-US" sz="1800" b="1" dirty="0">
                <a:solidFill>
                  <a:srgbClr val="FF0000"/>
                </a:solidFill>
                <a:latin typeface="Times New Roman" panose="02020603050405020304" pitchFamily="18" charset="0"/>
                <a:cs typeface="Times New Roman" panose="02020603050405020304" pitchFamily="18" charset="0"/>
              </a:rPr>
              <a:t> format and their Analysis </a:t>
            </a:r>
            <a:r>
              <a:rPr lang="en-US" sz="1800" b="1" i="0" dirty="0">
                <a:solidFill>
                  <a:srgbClr val="FF0000"/>
                </a:solidFill>
                <a:effectLst/>
                <a:latin typeface="Times New Roman" panose="02020603050405020304" pitchFamily="18" charset="0"/>
                <a:cs typeface="Times New Roman" panose="02020603050405020304" pitchFamily="18" charset="0"/>
              </a:rPr>
              <a:t> </a:t>
            </a:r>
            <a:endParaRPr lang="en-US" sz="1800" b="1" dirty="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800" b="1" dirty="0">
                <a:solidFill>
                  <a:srgbClr val="FF0000"/>
                </a:solidFill>
                <a:latin typeface="Times New Roman" panose="02020603050405020304" pitchFamily="18" charset="0"/>
                <a:cs typeface="Times New Roman" panose="02020603050405020304" pitchFamily="18" charset="0"/>
              </a:rPr>
              <a:t>Investigation: A</a:t>
            </a:r>
            <a:r>
              <a:rPr lang="en-US" sz="1800" b="1" i="0" dirty="0">
                <a:solidFill>
                  <a:srgbClr val="FF0000"/>
                </a:solidFill>
                <a:effectLst/>
                <a:latin typeface="Times New Roman" panose="02020603050405020304" pitchFamily="18" charset="0"/>
                <a:cs typeface="Times New Roman" panose="02020603050405020304" pitchFamily="18" charset="0"/>
              </a:rPr>
              <a:t>dvanced attacks involving non-PE files</a:t>
            </a:r>
          </a:p>
          <a:p>
            <a:pPr lvl="1">
              <a:buFont typeface="Arial" panose="020B0604020202020204" pitchFamily="34" charset="0"/>
              <a:buChar char="•"/>
            </a:pPr>
            <a:r>
              <a:rPr lang="en-US" sz="1800" b="1" i="0" dirty="0">
                <a:effectLst/>
                <a:latin typeface="Times New Roman" panose="02020603050405020304" pitchFamily="18" charset="0"/>
                <a:cs typeface="Times New Roman" panose="02020603050405020304" pitchFamily="18" charset="0"/>
              </a:rPr>
              <a:t>Example attacks scenarios</a:t>
            </a:r>
          </a:p>
          <a:p>
            <a:pPr lvl="2">
              <a:buFont typeface="Arial" panose="020B0604020202020204" pitchFamily="34" charset="0"/>
              <a:buChar char="•"/>
            </a:pPr>
            <a:r>
              <a:rPr lang="en-US" sz="1200" b="1" i="0" dirty="0">
                <a:effectLst/>
                <a:latin typeface="Times New Roman" panose="02020603050405020304" pitchFamily="18" charset="0"/>
                <a:cs typeface="Times New Roman" panose="02020603050405020304" pitchFamily="18" charset="0"/>
              </a:rPr>
              <a:t>PDF as attachment</a:t>
            </a:r>
          </a:p>
          <a:p>
            <a:pPr lvl="2">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MS word document</a:t>
            </a:r>
            <a:endParaRPr lang="en-US" sz="1200" b="1"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800" b="1" i="0" dirty="0">
                <a:solidFill>
                  <a:srgbClr val="FF0000"/>
                </a:solidFill>
                <a:effectLst/>
                <a:latin typeface="Times New Roman" panose="02020603050405020304" pitchFamily="18" charset="0"/>
                <a:cs typeface="Times New Roman" panose="02020603050405020304" pitchFamily="18" charset="0"/>
              </a:rPr>
              <a:t>Recommendations</a:t>
            </a:r>
          </a:p>
          <a:p>
            <a:pPr lvl="1">
              <a:buFont typeface="Arial" panose="020B0604020202020204" pitchFamily="34" charset="0"/>
              <a:buChar char="•"/>
            </a:pPr>
            <a:r>
              <a:rPr lang="en-US" sz="1800" b="1" i="0" dirty="0">
                <a:effectLst/>
                <a:latin typeface="Times New Roman" panose="02020603050405020304" pitchFamily="18" charset="0"/>
                <a:cs typeface="Times New Roman" panose="02020603050405020304" pitchFamily="18" charset="0"/>
              </a:rPr>
              <a:t>Detection and Mitigation Strategies</a:t>
            </a:r>
          </a:p>
          <a:p>
            <a:pPr algn="l">
              <a:buFont typeface="Arial" panose="020B0604020202020204" pitchFamily="34" charset="0"/>
              <a:buChar char="•"/>
            </a:pPr>
            <a:r>
              <a:rPr lang="en-US" sz="1800" b="1" dirty="0">
                <a:solidFill>
                  <a:srgbClr val="FF0000"/>
                </a:solidFill>
                <a:latin typeface="Times New Roman" panose="02020603050405020304" pitchFamily="18" charset="0"/>
                <a:cs typeface="Times New Roman" panose="02020603050405020304" pitchFamily="18" charset="0"/>
              </a:rPr>
              <a:t>References</a:t>
            </a:r>
          </a:p>
          <a:p>
            <a:pPr>
              <a:spcAft>
                <a:spcPts val="600"/>
              </a:spcAft>
            </a:pPr>
            <a:r>
              <a:rPr lang="en-US" sz="2000" b="1" dirty="0">
                <a:solidFill>
                  <a:srgbClr val="FF0000"/>
                </a:solidFill>
                <a:latin typeface="Times New Roman" panose="02020603050405020304" pitchFamily="18" charset="0"/>
                <a:cs typeface="Times New Roman" panose="02020603050405020304" pitchFamily="18" charset="0"/>
              </a:rPr>
              <a:t>Q&amp;A</a:t>
            </a:r>
          </a:p>
          <a:p>
            <a:pPr marL="0" indent="0">
              <a:spcAft>
                <a:spcPts val="600"/>
              </a:spcAft>
              <a:buNone/>
            </a:pPr>
            <a:endParaRPr lang="en-BR" sz="2000" b="1" dirty="0"/>
          </a:p>
        </p:txBody>
      </p:sp>
      <p:sp>
        <p:nvSpPr>
          <p:cNvPr id="4" name="Slide Number Placeholder 3">
            <a:extLst>
              <a:ext uri="{FF2B5EF4-FFF2-40B4-BE49-F238E27FC236}">
                <a16:creationId xmlns:a16="http://schemas.microsoft.com/office/drawing/2014/main" id="{40CDA9B0-D0BF-C94B-97EE-100A7BB58A23}"/>
              </a:ext>
            </a:extLst>
          </p:cNvPr>
          <p:cNvSpPr>
            <a:spLocks noGrp="1"/>
          </p:cNvSpPr>
          <p:nvPr>
            <p:ph type="sldNum" sz="quarter" idx="10"/>
          </p:nvPr>
        </p:nvSpPr>
        <p:spPr/>
        <p:txBody>
          <a:bodyPr/>
          <a:lstStyle/>
          <a:p>
            <a:pPr>
              <a:defRPr/>
            </a:pPr>
            <a:fld id="{EF611178-6C3A-F247-8731-699DBDA96700}" type="slidenum">
              <a:rPr lang="en-US" altLang="en-US" sz="800" smtClean="0"/>
              <a:pPr>
                <a:defRPr/>
              </a:pPr>
              <a:t>2</a:t>
            </a:fld>
            <a:endParaRPr lang="en-US" altLang="en-US" sz="800" dirty="0"/>
          </a:p>
        </p:txBody>
      </p:sp>
      <p:pic>
        <p:nvPicPr>
          <p:cNvPr id="5" name="Picture 4">
            <a:extLst>
              <a:ext uri="{FF2B5EF4-FFF2-40B4-BE49-F238E27FC236}">
                <a16:creationId xmlns:a16="http://schemas.microsoft.com/office/drawing/2014/main" id="{552B879B-E5D6-5A51-051C-A7EA68456869}"/>
              </a:ext>
            </a:extLst>
          </p:cNvPr>
          <p:cNvPicPr>
            <a:picLocks noChangeAspect="1"/>
          </p:cNvPicPr>
          <p:nvPr/>
        </p:nvPicPr>
        <p:blipFill>
          <a:blip r:embed="rId3"/>
          <a:stretch>
            <a:fillRect/>
          </a:stretch>
        </p:blipFill>
        <p:spPr>
          <a:xfrm>
            <a:off x="5217148" y="2338247"/>
            <a:ext cx="3824844" cy="2601456"/>
          </a:xfrm>
          <a:prstGeom prst="rect">
            <a:avLst/>
          </a:prstGeom>
        </p:spPr>
      </p:pic>
    </p:spTree>
    <p:extLst>
      <p:ext uri="{BB962C8B-B14F-4D97-AF65-F5344CB8AC3E}">
        <p14:creationId xmlns:p14="http://schemas.microsoft.com/office/powerpoint/2010/main" val="3001129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F69B-9502-EA8D-4056-C9B6F09A7CB6}"/>
              </a:ext>
            </a:extLst>
          </p:cNvPr>
          <p:cNvSpPr>
            <a:spLocks noGrp="1"/>
          </p:cNvSpPr>
          <p:nvPr>
            <p:ph type="title"/>
          </p:nvPr>
        </p:nvSpPr>
        <p:spPr/>
        <p:txBody>
          <a:bodyPr/>
          <a:lstStyle/>
          <a:p>
            <a:r>
              <a:rPr lang="en-US" dirty="0"/>
              <a:t>Method of infection and propagation of </a:t>
            </a:r>
            <a:r>
              <a:rPr lang="en-US" dirty="0" err="1"/>
              <a:t>Emotet</a:t>
            </a:r>
            <a:endParaRPr lang="en-US" dirty="0"/>
          </a:p>
        </p:txBody>
      </p:sp>
      <p:pic>
        <p:nvPicPr>
          <p:cNvPr id="6" name="Content Placeholder 5">
            <a:extLst>
              <a:ext uri="{FF2B5EF4-FFF2-40B4-BE49-F238E27FC236}">
                <a16:creationId xmlns:a16="http://schemas.microsoft.com/office/drawing/2014/main" id="{0A493F6F-B104-2BEA-6C55-3D2680F39062}"/>
              </a:ext>
            </a:extLst>
          </p:cNvPr>
          <p:cNvPicPr>
            <a:picLocks noGrp="1" noChangeAspect="1"/>
          </p:cNvPicPr>
          <p:nvPr>
            <p:ph idx="1"/>
          </p:nvPr>
        </p:nvPicPr>
        <p:blipFill>
          <a:blip r:embed="rId2"/>
          <a:stretch>
            <a:fillRect/>
          </a:stretch>
        </p:blipFill>
        <p:spPr>
          <a:xfrm>
            <a:off x="1562100" y="865981"/>
            <a:ext cx="6019800" cy="3638550"/>
          </a:xfrm>
        </p:spPr>
      </p:pic>
      <p:sp>
        <p:nvSpPr>
          <p:cNvPr id="4" name="Slide Number Placeholder 3">
            <a:extLst>
              <a:ext uri="{FF2B5EF4-FFF2-40B4-BE49-F238E27FC236}">
                <a16:creationId xmlns:a16="http://schemas.microsoft.com/office/drawing/2014/main" id="{EF597FCB-1B85-2B60-813D-AB0462E3B305}"/>
              </a:ext>
            </a:extLst>
          </p:cNvPr>
          <p:cNvSpPr>
            <a:spLocks noGrp="1"/>
          </p:cNvSpPr>
          <p:nvPr>
            <p:ph type="sldNum" sz="quarter" idx="10"/>
          </p:nvPr>
        </p:nvSpPr>
        <p:spPr/>
        <p:txBody>
          <a:bodyPr/>
          <a:lstStyle/>
          <a:p>
            <a:pPr>
              <a:defRPr/>
            </a:pPr>
            <a:fld id="{EF611178-6C3A-F247-8731-699DBDA96700}" type="slidenum">
              <a:rPr lang="en-US" altLang="en-US" smtClean="0"/>
              <a:pPr>
                <a:defRPr/>
              </a:pPr>
              <a:t>20</a:t>
            </a:fld>
            <a:endParaRPr lang="en-US" altLang="en-US" dirty="0"/>
          </a:p>
        </p:txBody>
      </p:sp>
    </p:spTree>
    <p:extLst>
      <p:ext uri="{BB962C8B-B14F-4D97-AF65-F5344CB8AC3E}">
        <p14:creationId xmlns:p14="http://schemas.microsoft.com/office/powerpoint/2010/main" val="1669611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02547-034F-23B8-7FFB-CD60C8F50A23}"/>
              </a:ext>
            </a:extLst>
          </p:cNvPr>
          <p:cNvSpPr>
            <a:spLocks noGrp="1"/>
          </p:cNvSpPr>
          <p:nvPr>
            <p:ph type="title"/>
          </p:nvPr>
        </p:nvSpPr>
        <p:spPr/>
        <p:txBody>
          <a:bodyPr/>
          <a:lstStyle/>
          <a:p>
            <a:r>
              <a:rPr lang="en-US" dirty="0"/>
              <a:t>Final Script to download </a:t>
            </a:r>
            <a:r>
              <a:rPr lang="en-US" dirty="0" err="1"/>
              <a:t>emotet</a:t>
            </a:r>
            <a:r>
              <a:rPr lang="en-US" dirty="0"/>
              <a:t> payload</a:t>
            </a:r>
          </a:p>
        </p:txBody>
      </p:sp>
      <p:sp>
        <p:nvSpPr>
          <p:cNvPr id="3" name="Content Placeholder 2">
            <a:extLst>
              <a:ext uri="{FF2B5EF4-FFF2-40B4-BE49-F238E27FC236}">
                <a16:creationId xmlns:a16="http://schemas.microsoft.com/office/drawing/2014/main" id="{E67DAC69-F471-DB12-30E3-6937001A148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9B317E4-ACC1-536E-E999-9DFD045942D1}"/>
              </a:ext>
            </a:extLst>
          </p:cNvPr>
          <p:cNvSpPr>
            <a:spLocks noGrp="1"/>
          </p:cNvSpPr>
          <p:nvPr>
            <p:ph type="sldNum" sz="quarter" idx="10"/>
          </p:nvPr>
        </p:nvSpPr>
        <p:spPr/>
        <p:txBody>
          <a:bodyPr/>
          <a:lstStyle/>
          <a:p>
            <a:pPr>
              <a:defRPr/>
            </a:pPr>
            <a:fld id="{EF611178-6C3A-F247-8731-699DBDA96700}" type="slidenum">
              <a:rPr lang="en-US" altLang="en-US" smtClean="0"/>
              <a:pPr>
                <a:defRPr/>
              </a:pPr>
              <a:t>21</a:t>
            </a:fld>
            <a:endParaRPr lang="en-US" altLang="en-US" dirty="0"/>
          </a:p>
        </p:txBody>
      </p:sp>
      <p:pic>
        <p:nvPicPr>
          <p:cNvPr id="6" name="Picture 5">
            <a:extLst>
              <a:ext uri="{FF2B5EF4-FFF2-40B4-BE49-F238E27FC236}">
                <a16:creationId xmlns:a16="http://schemas.microsoft.com/office/drawing/2014/main" id="{704B3D5C-4D76-FAD8-7C3A-4001AC5AA91C}"/>
              </a:ext>
            </a:extLst>
          </p:cNvPr>
          <p:cNvPicPr>
            <a:picLocks noChangeAspect="1"/>
          </p:cNvPicPr>
          <p:nvPr/>
        </p:nvPicPr>
        <p:blipFill>
          <a:blip r:embed="rId3"/>
          <a:stretch>
            <a:fillRect/>
          </a:stretch>
        </p:blipFill>
        <p:spPr>
          <a:xfrm>
            <a:off x="298450" y="769351"/>
            <a:ext cx="8229600" cy="3925302"/>
          </a:xfrm>
          <a:prstGeom prst="rect">
            <a:avLst/>
          </a:prstGeom>
        </p:spPr>
      </p:pic>
    </p:spTree>
    <p:extLst>
      <p:ext uri="{BB962C8B-B14F-4D97-AF65-F5344CB8AC3E}">
        <p14:creationId xmlns:p14="http://schemas.microsoft.com/office/powerpoint/2010/main" val="942877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D6641-D560-4C61-8A62-1582F74C14BF}"/>
              </a:ext>
            </a:extLst>
          </p:cNvPr>
          <p:cNvSpPr>
            <a:spLocks noGrp="1"/>
          </p:cNvSpPr>
          <p:nvPr>
            <p:ph type="title"/>
          </p:nvPr>
        </p:nvSpPr>
        <p:spPr/>
        <p:txBody>
          <a:bodyPr/>
          <a:lstStyle/>
          <a:p>
            <a:r>
              <a:rPr lang="en-IN" dirty="0" err="1"/>
              <a:t>Recomendation</a:t>
            </a:r>
            <a:endParaRPr lang="en-IN" dirty="0"/>
          </a:p>
        </p:txBody>
      </p:sp>
    </p:spTree>
    <p:extLst>
      <p:ext uri="{BB962C8B-B14F-4D97-AF65-F5344CB8AC3E}">
        <p14:creationId xmlns:p14="http://schemas.microsoft.com/office/powerpoint/2010/main" val="3092826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F4118-9A01-B2E9-D089-AA7BB74040FA}"/>
              </a:ext>
            </a:extLst>
          </p:cNvPr>
          <p:cNvSpPr>
            <a:spLocks noGrp="1"/>
          </p:cNvSpPr>
          <p:nvPr>
            <p:ph type="title"/>
          </p:nvPr>
        </p:nvSpPr>
        <p:spPr/>
        <p:txBody>
          <a:bodyPr/>
          <a:lstStyle/>
          <a:p>
            <a:r>
              <a:rPr lang="en-IN" dirty="0"/>
              <a:t>Prevention</a:t>
            </a:r>
          </a:p>
        </p:txBody>
      </p:sp>
      <p:sp>
        <p:nvSpPr>
          <p:cNvPr id="3" name="Content Placeholder 2">
            <a:extLst>
              <a:ext uri="{FF2B5EF4-FFF2-40B4-BE49-F238E27FC236}">
                <a16:creationId xmlns:a16="http://schemas.microsoft.com/office/drawing/2014/main" id="{E8C0D368-5A97-64EB-C8A9-1B5127ED8955}"/>
              </a:ext>
            </a:extLst>
          </p:cNvPr>
          <p:cNvSpPr>
            <a:spLocks noGrp="1"/>
          </p:cNvSpPr>
          <p:nvPr>
            <p:ph idx="1"/>
          </p:nvPr>
        </p:nvSpPr>
        <p:spPr>
          <a:xfrm>
            <a:off x="457200" y="769351"/>
            <a:ext cx="8330540" cy="4075781"/>
          </a:xfrm>
        </p:spPr>
        <p:txBody>
          <a:bodyPr/>
          <a:lstStyle/>
          <a:p>
            <a:pPr algn="just"/>
            <a:r>
              <a:rPr lang="en-US" sz="1600" dirty="0"/>
              <a:t>Avoiding opening suspicious email attachments or links</a:t>
            </a:r>
          </a:p>
          <a:p>
            <a:pPr lvl="1" algn="just"/>
            <a:r>
              <a:rPr lang="en-US" sz="1100" b="0" i="0" dirty="0">
                <a:solidFill>
                  <a:srgbClr val="374151"/>
                </a:solidFill>
                <a:effectLst/>
                <a:latin typeface="Söhne"/>
              </a:rPr>
              <a:t>URL Tracking and Analysis: </a:t>
            </a:r>
            <a:r>
              <a:rPr lang="en-US" sz="1100" b="0" i="0" dirty="0">
                <a:solidFill>
                  <a:schemeClr val="accent2">
                    <a:lumMod val="75000"/>
                  </a:schemeClr>
                </a:solidFill>
                <a:effectLst/>
                <a:highlight>
                  <a:srgbClr val="FFFF00"/>
                </a:highlight>
                <a:latin typeface="Söhne"/>
              </a:rPr>
              <a:t>WhereGoes.com </a:t>
            </a:r>
            <a:r>
              <a:rPr lang="en-US" sz="1100" b="0" i="0" dirty="0">
                <a:solidFill>
                  <a:srgbClr val="374151"/>
                </a:solidFill>
                <a:effectLst/>
                <a:latin typeface="Söhne"/>
              </a:rPr>
              <a:t>allows users to enter a URL and generates a detailed report that highlights all the redirections the link undergoes. This analysis provides a comprehensive overview of the path the URL follows, enabling users to identify any suspicious intermediaries or unexpected destinations.</a:t>
            </a:r>
          </a:p>
          <a:p>
            <a:pPr lvl="1" algn="just"/>
            <a:endParaRPr lang="en-US" sz="1100" b="0" i="0" dirty="0">
              <a:solidFill>
                <a:srgbClr val="374151"/>
              </a:solidFill>
              <a:effectLst/>
              <a:latin typeface="Söhne"/>
            </a:endParaRPr>
          </a:p>
          <a:p>
            <a:pPr algn="just"/>
            <a:r>
              <a:rPr lang="en-US" sz="1600" dirty="0"/>
              <a:t>Implementing security measures such as firewalls and intrusion detection systems.</a:t>
            </a:r>
          </a:p>
          <a:p>
            <a:pPr algn="just"/>
            <a:endParaRPr lang="en-US" sz="1600" dirty="0"/>
          </a:p>
          <a:p>
            <a:pPr algn="just"/>
            <a:r>
              <a:rPr lang="en-US" sz="1600" dirty="0"/>
              <a:t>Common attack vectors and social engineering tactics used by are </a:t>
            </a:r>
            <a:r>
              <a:rPr lang="en-US" sz="1600" dirty="0">
                <a:solidFill>
                  <a:srgbClr val="C00000"/>
                </a:solidFill>
              </a:rPr>
              <a:t>spam emails, social engineering tactics, and malicious downloads.</a:t>
            </a:r>
            <a:r>
              <a:rPr lang="en-US" sz="1600" dirty="0"/>
              <a:t> It is important to be </a:t>
            </a:r>
            <a:r>
              <a:rPr lang="en-US" sz="1600" dirty="0">
                <a:highlight>
                  <a:srgbClr val="FFFF00"/>
                </a:highlight>
              </a:rPr>
              <a:t>aware of these tactics </a:t>
            </a:r>
            <a:r>
              <a:rPr lang="en-US" sz="1600" dirty="0"/>
              <a:t>in order to avoid falling victim.</a:t>
            </a:r>
          </a:p>
          <a:p>
            <a:pPr algn="just"/>
            <a:endParaRPr lang="en-US" sz="1600" dirty="0"/>
          </a:p>
          <a:p>
            <a:pPr algn="just"/>
            <a:r>
              <a:rPr lang="en-US" sz="1600" dirty="0"/>
              <a:t>Recommended security measures and mitigation strategies: Recommended security measures and mitigation strategies </a:t>
            </a:r>
            <a:r>
              <a:rPr lang="en-US" sz="1600" dirty="0">
                <a:highlight>
                  <a:srgbClr val="FFFF00"/>
                </a:highlight>
              </a:rPr>
              <a:t>include implementing multi-factor authentication, monitoring network</a:t>
            </a:r>
            <a:r>
              <a:rPr lang="en-US" sz="1600" dirty="0"/>
              <a:t> activity for suspicious behavior, and regularly backing up important data.</a:t>
            </a:r>
            <a:endParaRPr lang="en-IN" sz="1600" dirty="0"/>
          </a:p>
        </p:txBody>
      </p:sp>
      <p:sp>
        <p:nvSpPr>
          <p:cNvPr id="4" name="Slide Number Placeholder 3">
            <a:extLst>
              <a:ext uri="{FF2B5EF4-FFF2-40B4-BE49-F238E27FC236}">
                <a16:creationId xmlns:a16="http://schemas.microsoft.com/office/drawing/2014/main" id="{8BE7A6CD-3EFF-7095-B20E-B18C1756D9E4}"/>
              </a:ext>
            </a:extLst>
          </p:cNvPr>
          <p:cNvSpPr>
            <a:spLocks noGrp="1"/>
          </p:cNvSpPr>
          <p:nvPr>
            <p:ph type="sldNum" sz="quarter" idx="10"/>
          </p:nvPr>
        </p:nvSpPr>
        <p:spPr/>
        <p:txBody>
          <a:bodyPr/>
          <a:lstStyle/>
          <a:p>
            <a:pPr>
              <a:defRPr/>
            </a:pPr>
            <a:fld id="{EF611178-6C3A-F247-8731-699DBDA96700}" type="slidenum">
              <a:rPr lang="en-US" altLang="en-US" smtClean="0"/>
              <a:pPr>
                <a:defRPr/>
              </a:pPr>
              <a:t>23</a:t>
            </a:fld>
            <a:endParaRPr lang="en-US" altLang="en-US" dirty="0"/>
          </a:p>
        </p:txBody>
      </p:sp>
    </p:spTree>
    <p:extLst>
      <p:ext uri="{BB962C8B-B14F-4D97-AF65-F5344CB8AC3E}">
        <p14:creationId xmlns:p14="http://schemas.microsoft.com/office/powerpoint/2010/main" val="340841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22B25-0BC7-4042-AC6B-4912E1449AB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FB9362C-9568-40A3-BCF8-017D15EC725E}"/>
              </a:ext>
            </a:extLst>
          </p:cNvPr>
          <p:cNvSpPr>
            <a:spLocks noGrp="1"/>
          </p:cNvSpPr>
          <p:nvPr>
            <p:ph idx="1"/>
          </p:nvPr>
        </p:nvSpPr>
        <p:spPr>
          <a:xfrm>
            <a:off x="457200" y="656060"/>
            <a:ext cx="8229600" cy="4196951"/>
          </a:xfrm>
        </p:spPr>
        <p:txBody>
          <a:bodyPr/>
          <a:lstStyle/>
          <a:p>
            <a:pPr marL="285750" indent="-285750" algn="just">
              <a:buFont typeface="+mj-lt"/>
              <a:buAutoNum type="arabicParenR"/>
            </a:pPr>
            <a:r>
              <a:rPr lang="en-US" sz="1200" dirty="0"/>
              <a:t>"</a:t>
            </a:r>
            <a:r>
              <a:rPr lang="en-US" sz="1200" dirty="0" err="1"/>
              <a:t>Qbot</a:t>
            </a:r>
            <a:r>
              <a:rPr lang="en-US" sz="1200" dirty="0"/>
              <a:t> Banking Trojan" by TrendMicro. Available at: https://www.trendmicro.com/en_us/research/14/b/qbot-banking-trojan.html</a:t>
            </a:r>
          </a:p>
          <a:p>
            <a:pPr marL="285750" indent="-285750" algn="just">
              <a:buFont typeface="+mj-lt"/>
              <a:buAutoNum type="arabicParenR"/>
            </a:pPr>
            <a:r>
              <a:rPr lang="en-US" sz="1200" dirty="0"/>
              <a:t>"</a:t>
            </a:r>
            <a:r>
              <a:rPr lang="en-US" sz="1200" dirty="0" err="1"/>
              <a:t>QBot</a:t>
            </a:r>
            <a:r>
              <a:rPr lang="en-US" sz="1200" dirty="0"/>
              <a:t> malware: a deep dive into the banking Trojan's latest attack methods" by TechRepublic. Available at: https://www.techrepublic.com/article/qbot-malware-a-deep-dive-into-the-banking-trojans-latest-attack-methods/</a:t>
            </a:r>
          </a:p>
          <a:p>
            <a:pPr marL="285750" indent="-285750" algn="just">
              <a:buFont typeface="+mj-lt"/>
              <a:buAutoNum type="arabicParenR"/>
            </a:pPr>
            <a:r>
              <a:rPr lang="en-US" sz="1200" dirty="0"/>
              <a:t>"Botnet Takedown: </a:t>
            </a:r>
            <a:r>
              <a:rPr lang="en-US" sz="1200" dirty="0" err="1"/>
              <a:t>Qbot</a:t>
            </a:r>
            <a:r>
              <a:rPr lang="en-US" sz="1200" dirty="0"/>
              <a:t>" by Interpol. Available at: </a:t>
            </a:r>
            <a:r>
              <a:rPr lang="en-US" sz="1200" dirty="0">
                <a:hlinkClick r:id="rId3"/>
              </a:rPr>
              <a:t>https://www.interpol.int/Crime-areas/Cybercrime/Cybercrime/Botnet-Takedown/Qbot</a:t>
            </a:r>
            <a:endParaRPr lang="en-US" sz="1200" dirty="0"/>
          </a:p>
          <a:p>
            <a:pPr marL="285750" indent="-285750" algn="just">
              <a:buFont typeface="+mj-lt"/>
              <a:buAutoNum type="arabicParenR"/>
            </a:pPr>
            <a:r>
              <a:rPr lang="en-US" sz="1200" dirty="0"/>
              <a:t>"</a:t>
            </a:r>
            <a:r>
              <a:rPr lang="en-US" sz="1200" dirty="0" err="1"/>
              <a:t>QBot</a:t>
            </a:r>
            <a:r>
              <a:rPr lang="en-US" sz="1200" dirty="0"/>
              <a:t> banking Trojan" by Kaspersky. Available at: https://www.kaspersky.com/resource-center/threats/qbot-banking-trojan</a:t>
            </a:r>
          </a:p>
          <a:p>
            <a:pPr marL="285750" indent="-285750" algn="just">
              <a:buFont typeface="+mj-lt"/>
              <a:buAutoNum type="arabicParenR"/>
            </a:pPr>
            <a:r>
              <a:rPr lang="en-US" sz="1200" dirty="0"/>
              <a:t>"</a:t>
            </a:r>
            <a:r>
              <a:rPr lang="en-US" sz="1200" dirty="0" err="1"/>
              <a:t>QBot</a:t>
            </a:r>
            <a:r>
              <a:rPr lang="en-US" sz="1200" dirty="0"/>
              <a:t> Banking Trojan" by Symantec. Available at: https://www.symantec.com/security-center/writeup/2015-081902-3559-99</a:t>
            </a:r>
          </a:p>
          <a:p>
            <a:pPr marL="285750" indent="-285750" algn="just">
              <a:buFont typeface="+mj-lt"/>
              <a:buAutoNum type="arabicParenR"/>
            </a:pPr>
            <a:r>
              <a:rPr lang="en-US" sz="1200" dirty="0"/>
              <a:t>"</a:t>
            </a:r>
            <a:r>
              <a:rPr lang="en-US" sz="1200" dirty="0" err="1"/>
              <a:t>Qbot</a:t>
            </a:r>
            <a:r>
              <a:rPr lang="en-US" sz="1200" dirty="0"/>
              <a:t> Banking Trojan Hits U.S. Businesses: FBI" by </a:t>
            </a:r>
            <a:r>
              <a:rPr lang="en-US" sz="1200" dirty="0" err="1"/>
              <a:t>Threatpost</a:t>
            </a:r>
            <a:r>
              <a:rPr lang="en-US" sz="1200" dirty="0"/>
              <a:t>. Available at: </a:t>
            </a:r>
            <a:r>
              <a:rPr lang="en-US" sz="1200" dirty="0">
                <a:hlinkClick r:id="rId4"/>
              </a:rPr>
              <a:t>https://threatpost.com/qbot-banking-trojan-hits-u-s-businesses-fbi/166171/</a:t>
            </a:r>
            <a:endParaRPr lang="en-US" sz="1200" dirty="0"/>
          </a:p>
          <a:p>
            <a:pPr marL="285750" indent="-285750" algn="just">
              <a:buFont typeface="+mj-lt"/>
              <a:buAutoNum type="arabicParenR"/>
            </a:pPr>
            <a:r>
              <a:rPr lang="en-US" sz="1200" dirty="0"/>
              <a:t>"Qbot Banking Trojan: Detection and Prevention" by Infosec Institute. Available at: https://resources.infosecinstitute.com/qbot-banking-trojan-detection-and-prevention/</a:t>
            </a:r>
          </a:p>
          <a:p>
            <a:pPr marL="285750" indent="-285750" algn="just">
              <a:buFont typeface="+mj-lt"/>
              <a:buAutoNum type="arabicParenR"/>
            </a:pPr>
            <a:r>
              <a:rPr lang="en-US" sz="1200" dirty="0"/>
              <a:t>"</a:t>
            </a:r>
            <a:r>
              <a:rPr lang="en-US" sz="1200" dirty="0" err="1"/>
              <a:t>Qbot</a:t>
            </a:r>
            <a:r>
              <a:rPr lang="en-US" sz="1200" dirty="0"/>
              <a:t> Trojan: Prevention and Detection" by </a:t>
            </a:r>
            <a:r>
              <a:rPr lang="en-US" sz="1200" dirty="0" err="1"/>
              <a:t>Cyware</a:t>
            </a:r>
            <a:r>
              <a:rPr lang="en-US" sz="1200" dirty="0"/>
              <a:t>. Available at: https://cyware.com/news/qbot-trojan-prevention-and-detection-9f2bbdd2</a:t>
            </a:r>
          </a:p>
          <a:p>
            <a:pPr marL="285750" indent="-285750" algn="just">
              <a:buFont typeface="+mj-lt"/>
              <a:buAutoNum type="arabicParenR"/>
            </a:pPr>
            <a:r>
              <a:rPr lang="en-US" sz="1200" dirty="0"/>
              <a:t>"</a:t>
            </a:r>
            <a:r>
              <a:rPr lang="en-US" sz="1200" dirty="0" err="1"/>
              <a:t>Qbot</a:t>
            </a:r>
            <a:r>
              <a:rPr lang="en-US" sz="1200" dirty="0"/>
              <a:t> Trojan: Mitigation and Countermeasures" by </a:t>
            </a:r>
            <a:r>
              <a:rPr lang="en-US" sz="1200" dirty="0" err="1"/>
              <a:t>Cyware</a:t>
            </a:r>
            <a:r>
              <a:rPr lang="en-US" sz="1200" dirty="0"/>
              <a:t>. Available at: https://cyware.com/news/qbot-trojan-mitigation-and-countermeasures-89d5a332</a:t>
            </a:r>
          </a:p>
          <a:p>
            <a:pPr marL="285750" indent="-285750" algn="just">
              <a:buFont typeface="+mj-lt"/>
              <a:buAutoNum type="arabicParenR"/>
            </a:pPr>
            <a:endParaRPr lang="en-US" sz="1200" dirty="0"/>
          </a:p>
          <a:p>
            <a:pPr marL="285750" indent="-285750" algn="just">
              <a:buFont typeface="+mj-lt"/>
              <a:buAutoNum type="arabicParenR"/>
            </a:pPr>
            <a:endParaRPr lang="en-US" sz="1200" dirty="0"/>
          </a:p>
        </p:txBody>
      </p:sp>
      <p:sp>
        <p:nvSpPr>
          <p:cNvPr id="4" name="Slide Number Placeholder 3">
            <a:extLst>
              <a:ext uri="{FF2B5EF4-FFF2-40B4-BE49-F238E27FC236}">
                <a16:creationId xmlns:a16="http://schemas.microsoft.com/office/drawing/2014/main" id="{F17926BD-D277-4EE7-8D7D-6E469FED8C6A}"/>
              </a:ext>
            </a:extLst>
          </p:cNvPr>
          <p:cNvSpPr>
            <a:spLocks noGrp="1"/>
          </p:cNvSpPr>
          <p:nvPr>
            <p:ph type="sldNum" sz="quarter" idx="10"/>
          </p:nvPr>
        </p:nvSpPr>
        <p:spPr/>
        <p:txBody>
          <a:bodyPr/>
          <a:lstStyle/>
          <a:p>
            <a:pPr>
              <a:defRPr/>
            </a:pPr>
            <a:fld id="{EF611178-6C3A-F247-8731-699DBDA96700}" type="slidenum">
              <a:rPr lang="en-US" altLang="en-US" smtClean="0"/>
              <a:pPr>
                <a:defRPr/>
              </a:pPr>
              <a:t>24</a:t>
            </a:fld>
            <a:endParaRPr lang="en-US" altLang="en-US" dirty="0"/>
          </a:p>
        </p:txBody>
      </p:sp>
    </p:spTree>
    <p:extLst>
      <p:ext uri="{BB962C8B-B14F-4D97-AF65-F5344CB8AC3E}">
        <p14:creationId xmlns:p14="http://schemas.microsoft.com/office/powerpoint/2010/main" val="2087085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C9EE85-FB91-3844-82F0-985CBAC51633}"/>
              </a:ext>
            </a:extLst>
          </p:cNvPr>
          <p:cNvSpPr>
            <a:spLocks noGrp="1"/>
          </p:cNvSpPr>
          <p:nvPr>
            <p:ph type="title"/>
          </p:nvPr>
        </p:nvSpPr>
        <p:spPr>
          <a:xfrm>
            <a:off x="-100706" y="4169191"/>
            <a:ext cx="9182851" cy="974309"/>
          </a:xfrm>
          <a:effectLst>
            <a:outerShdw blurRad="50800" dist="38100" dir="2700000" algn="tl" rotWithShape="0">
              <a:prstClr val="black">
                <a:alpha val="40000"/>
              </a:prstClr>
            </a:outerShdw>
          </a:effectLst>
        </p:spPr>
        <p:txBody>
          <a:bodyPr/>
          <a:lstStyle/>
          <a:p>
            <a:r>
              <a:rPr lang="en-US" dirty="0"/>
              <a:t>Thank you!</a:t>
            </a:r>
          </a:p>
        </p:txBody>
      </p:sp>
      <p:sp>
        <p:nvSpPr>
          <p:cNvPr id="5" name="Slide Number Placeholder 4">
            <a:extLst>
              <a:ext uri="{FF2B5EF4-FFF2-40B4-BE49-F238E27FC236}">
                <a16:creationId xmlns:a16="http://schemas.microsoft.com/office/drawing/2014/main" id="{34B35D71-EDCC-7145-B95C-6D6BEB16EAE8}"/>
              </a:ext>
            </a:extLst>
          </p:cNvPr>
          <p:cNvSpPr>
            <a:spLocks noGrp="1"/>
          </p:cNvSpPr>
          <p:nvPr>
            <p:ph type="sldNum" sz="quarter" idx="4294967295"/>
          </p:nvPr>
        </p:nvSpPr>
        <p:spPr>
          <a:xfrm>
            <a:off x="8551863" y="-30163"/>
            <a:ext cx="592137" cy="274638"/>
          </a:xfrm>
        </p:spPr>
        <p:txBody>
          <a:bodyPr/>
          <a:lstStyle/>
          <a:p>
            <a:pPr>
              <a:defRPr/>
            </a:pPr>
            <a:fld id="{3DBEFFC9-7588-9E46-A8CC-C2BF237A9622}" type="slidenum">
              <a:rPr lang="en-US" altLang="en-US" smtClean="0"/>
              <a:pPr>
                <a:defRPr/>
              </a:pPr>
              <a:t>25</a:t>
            </a:fld>
            <a:endParaRPr lang="en-US" altLang="en-US" dirty="0"/>
          </a:p>
        </p:txBody>
      </p:sp>
      <p:sp>
        <p:nvSpPr>
          <p:cNvPr id="4" name="Title 5">
            <a:extLst>
              <a:ext uri="{FF2B5EF4-FFF2-40B4-BE49-F238E27FC236}">
                <a16:creationId xmlns:a16="http://schemas.microsoft.com/office/drawing/2014/main" id="{D5824817-8970-4015-BED8-ECB3F01CADF0}"/>
              </a:ext>
            </a:extLst>
          </p:cNvPr>
          <p:cNvSpPr txBox="1">
            <a:spLocks/>
          </p:cNvSpPr>
          <p:nvPr/>
        </p:nvSpPr>
        <p:spPr bwMode="auto">
          <a:xfrm>
            <a:off x="-19426" y="2084595"/>
            <a:ext cx="9182851" cy="97430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189" rtl="0" eaLnBrk="0" fontAlgn="base" hangingPunct="0">
              <a:spcBef>
                <a:spcPct val="0"/>
              </a:spcBef>
              <a:spcAft>
                <a:spcPct val="0"/>
              </a:spcAft>
              <a:defRPr sz="3600" b="1" kern="1200">
                <a:solidFill>
                  <a:schemeClr val="bg1"/>
                </a:solidFill>
                <a:latin typeface="+mj-lt"/>
                <a:ea typeface="ＭＳ Ｐゴシック" charset="-128"/>
                <a:cs typeface="ＭＳ Ｐゴシック" charset="-128"/>
              </a:defRPr>
            </a:lvl1pPr>
            <a:lvl2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2pPr>
            <a:lvl3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3pPr>
            <a:lvl4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4pPr>
            <a:lvl5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5pPr>
            <a:lvl6pPr marL="457189" algn="l" defTabSz="457189" rtl="0" eaLnBrk="1" fontAlgn="base" hangingPunct="1">
              <a:spcBef>
                <a:spcPct val="0"/>
              </a:spcBef>
              <a:spcAft>
                <a:spcPct val="0"/>
              </a:spcAft>
              <a:defRPr sz="2800">
                <a:solidFill>
                  <a:schemeClr val="tx1"/>
                </a:solidFill>
                <a:latin typeface="Arial" charset="0"/>
                <a:ea typeface="ＭＳ Ｐゴシック" charset="-128"/>
              </a:defRPr>
            </a:lvl6pPr>
            <a:lvl7pPr marL="914377" algn="l" defTabSz="457189" rtl="0" eaLnBrk="1" fontAlgn="base" hangingPunct="1">
              <a:spcBef>
                <a:spcPct val="0"/>
              </a:spcBef>
              <a:spcAft>
                <a:spcPct val="0"/>
              </a:spcAft>
              <a:defRPr sz="2800">
                <a:solidFill>
                  <a:schemeClr val="tx1"/>
                </a:solidFill>
                <a:latin typeface="Arial" charset="0"/>
                <a:ea typeface="ＭＳ Ｐゴシック" charset="-128"/>
              </a:defRPr>
            </a:lvl7pPr>
            <a:lvl8pPr marL="1371566" algn="l" defTabSz="457189" rtl="0" eaLnBrk="1" fontAlgn="base" hangingPunct="1">
              <a:spcBef>
                <a:spcPct val="0"/>
              </a:spcBef>
              <a:spcAft>
                <a:spcPct val="0"/>
              </a:spcAft>
              <a:defRPr sz="2800">
                <a:solidFill>
                  <a:schemeClr val="tx1"/>
                </a:solidFill>
                <a:latin typeface="Arial" charset="0"/>
                <a:ea typeface="ＭＳ Ｐゴシック" charset="-128"/>
              </a:defRPr>
            </a:lvl8pPr>
            <a:lvl9pPr marL="1828754" algn="l" defTabSz="457189" rtl="0" eaLnBrk="1" fontAlgn="base" hangingPunct="1">
              <a:spcBef>
                <a:spcPct val="0"/>
              </a:spcBef>
              <a:spcAft>
                <a:spcPct val="0"/>
              </a:spcAft>
              <a:defRPr sz="2800">
                <a:solidFill>
                  <a:schemeClr val="tx1"/>
                </a:solidFill>
                <a:latin typeface="Arial" charset="0"/>
                <a:ea typeface="ＭＳ Ｐゴシック" charset="-128"/>
              </a:defRPr>
            </a:lvl9pPr>
          </a:lstStyle>
          <a:p>
            <a:r>
              <a:rPr lang="en-US" dirty="0"/>
              <a:t>Open for Q&amp;A</a:t>
            </a:r>
          </a:p>
        </p:txBody>
      </p:sp>
      <p:sp>
        <p:nvSpPr>
          <p:cNvPr id="2" name="TextBox 1">
            <a:extLst>
              <a:ext uri="{FF2B5EF4-FFF2-40B4-BE49-F238E27FC236}">
                <a16:creationId xmlns:a16="http://schemas.microsoft.com/office/drawing/2014/main" id="{AC2877DE-A9B2-437C-A965-77AD680DE52D}"/>
              </a:ext>
            </a:extLst>
          </p:cNvPr>
          <p:cNvSpPr txBox="1"/>
          <p:nvPr/>
        </p:nvSpPr>
        <p:spPr>
          <a:xfrm>
            <a:off x="128985" y="3170369"/>
            <a:ext cx="3765774" cy="646331"/>
          </a:xfrm>
          <a:prstGeom prst="rect">
            <a:avLst/>
          </a:prstGeom>
          <a:noFill/>
        </p:spPr>
        <p:txBody>
          <a:bodyPr wrap="none" rtlCol="0">
            <a:spAutoFit/>
          </a:bodyPr>
          <a:lstStyle/>
          <a:p>
            <a:r>
              <a:rPr lang="en-US" u="sng" dirty="0">
                <a:solidFill>
                  <a:schemeClr val="accent1">
                    <a:lumMod val="40000"/>
                    <a:lumOff val="60000"/>
                  </a:schemeClr>
                </a:solidFill>
                <a:hlinkClick r:id="rId2">
                  <a:extLst>
                    <a:ext uri="{A12FA001-AC4F-418D-AE19-62706E023703}">
                      <ahyp:hlinkClr xmlns:ahyp="http://schemas.microsoft.com/office/drawing/2018/hyperlinkcolor" val="tx"/>
                    </a:ext>
                  </a:extLst>
                </a:hlinkClick>
              </a:rPr>
              <a:t>Ashu.Sharma@watchguard.com</a:t>
            </a:r>
            <a:endParaRPr lang="en-US" u="sng" dirty="0">
              <a:solidFill>
                <a:schemeClr val="accent1">
                  <a:lumMod val="40000"/>
                  <a:lumOff val="60000"/>
                </a:schemeClr>
              </a:solidFill>
            </a:endParaRPr>
          </a:p>
          <a:p>
            <a:r>
              <a:rPr lang="en-US" u="sng" dirty="0">
                <a:solidFill>
                  <a:schemeClr val="accent1">
                    <a:lumMod val="40000"/>
                    <a:lumOff val="60000"/>
                  </a:schemeClr>
                </a:solidFill>
              </a:rPr>
              <a:t>cristobal.tarraga@watchguard.com</a:t>
            </a:r>
          </a:p>
        </p:txBody>
      </p:sp>
      <p:sp>
        <p:nvSpPr>
          <p:cNvPr id="3" name="Title 5">
            <a:extLst>
              <a:ext uri="{FF2B5EF4-FFF2-40B4-BE49-F238E27FC236}">
                <a16:creationId xmlns:a16="http://schemas.microsoft.com/office/drawing/2014/main" id="{C52B0304-2A70-201A-7569-18946B58D6F0}"/>
              </a:ext>
            </a:extLst>
          </p:cNvPr>
          <p:cNvSpPr txBox="1">
            <a:spLocks/>
          </p:cNvSpPr>
          <p:nvPr/>
        </p:nvSpPr>
        <p:spPr bwMode="auto">
          <a:xfrm>
            <a:off x="22234" y="717198"/>
            <a:ext cx="9182851" cy="97430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189" rtl="0" eaLnBrk="0" fontAlgn="base" hangingPunct="0">
              <a:spcBef>
                <a:spcPct val="0"/>
              </a:spcBef>
              <a:spcAft>
                <a:spcPct val="0"/>
              </a:spcAft>
              <a:defRPr sz="3600" b="1" kern="1200">
                <a:solidFill>
                  <a:schemeClr val="bg1"/>
                </a:solidFill>
                <a:latin typeface="+mj-lt"/>
                <a:ea typeface="ＭＳ Ｐゴシック" charset="-128"/>
                <a:cs typeface="ＭＳ Ｐゴシック" charset="-128"/>
              </a:defRPr>
            </a:lvl1pPr>
            <a:lvl2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2pPr>
            <a:lvl3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3pPr>
            <a:lvl4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4pPr>
            <a:lvl5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5pPr>
            <a:lvl6pPr marL="457189" algn="l" defTabSz="457189" rtl="0" eaLnBrk="1" fontAlgn="base" hangingPunct="1">
              <a:spcBef>
                <a:spcPct val="0"/>
              </a:spcBef>
              <a:spcAft>
                <a:spcPct val="0"/>
              </a:spcAft>
              <a:defRPr sz="2800">
                <a:solidFill>
                  <a:schemeClr val="tx1"/>
                </a:solidFill>
                <a:latin typeface="Arial" charset="0"/>
                <a:ea typeface="ＭＳ Ｐゴシック" charset="-128"/>
              </a:defRPr>
            </a:lvl6pPr>
            <a:lvl7pPr marL="914377" algn="l" defTabSz="457189" rtl="0" eaLnBrk="1" fontAlgn="base" hangingPunct="1">
              <a:spcBef>
                <a:spcPct val="0"/>
              </a:spcBef>
              <a:spcAft>
                <a:spcPct val="0"/>
              </a:spcAft>
              <a:defRPr sz="2800">
                <a:solidFill>
                  <a:schemeClr val="tx1"/>
                </a:solidFill>
                <a:latin typeface="Arial" charset="0"/>
                <a:ea typeface="ＭＳ Ｐゴシック" charset="-128"/>
              </a:defRPr>
            </a:lvl7pPr>
            <a:lvl8pPr marL="1371566" algn="l" defTabSz="457189" rtl="0" eaLnBrk="1" fontAlgn="base" hangingPunct="1">
              <a:spcBef>
                <a:spcPct val="0"/>
              </a:spcBef>
              <a:spcAft>
                <a:spcPct val="0"/>
              </a:spcAft>
              <a:defRPr sz="2800">
                <a:solidFill>
                  <a:schemeClr val="tx1"/>
                </a:solidFill>
                <a:latin typeface="Arial" charset="0"/>
                <a:ea typeface="ＭＳ Ｐゴシック" charset="-128"/>
              </a:defRPr>
            </a:lvl8pPr>
            <a:lvl9pPr marL="1828754" algn="l" defTabSz="457189" rtl="0" eaLnBrk="1" fontAlgn="base" hangingPunct="1">
              <a:spcBef>
                <a:spcPct val="0"/>
              </a:spcBef>
              <a:spcAft>
                <a:spcPct val="0"/>
              </a:spcAft>
              <a:defRPr sz="2800">
                <a:solidFill>
                  <a:schemeClr val="tx1"/>
                </a:solidFill>
                <a:latin typeface="Arial" charset="0"/>
                <a:ea typeface="ＭＳ Ｐゴシック" charset="-128"/>
              </a:defRPr>
            </a:lvl9pPr>
          </a:lstStyle>
          <a:p>
            <a:r>
              <a:rPr lang="en-US" sz="2400" dirty="0"/>
              <a:t>https://github.com/ashubits/PresentationPDFMalware</a:t>
            </a:r>
          </a:p>
        </p:txBody>
      </p:sp>
    </p:spTree>
    <p:extLst>
      <p:ext uri="{BB962C8B-B14F-4D97-AF65-F5344CB8AC3E}">
        <p14:creationId xmlns:p14="http://schemas.microsoft.com/office/powerpoint/2010/main" val="3672382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3531836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9FB08-95B2-C95C-78A1-D1DEC4F29F2E}"/>
              </a:ext>
            </a:extLst>
          </p:cNvPr>
          <p:cNvSpPr>
            <a:spLocks noGrp="1"/>
          </p:cNvSpPr>
          <p:nvPr>
            <p:ph type="title"/>
          </p:nvPr>
        </p:nvSpPr>
        <p:spPr>
          <a:xfrm>
            <a:off x="457202" y="205980"/>
            <a:ext cx="11143127" cy="506015"/>
          </a:xfrm>
        </p:spPr>
        <p:txBody>
          <a:bodyPr/>
          <a:lstStyle/>
          <a:p>
            <a:r>
              <a:rPr lang="en-US" dirty="0"/>
              <a:t>Non-PE file-based attacks</a:t>
            </a:r>
          </a:p>
        </p:txBody>
      </p:sp>
      <p:sp>
        <p:nvSpPr>
          <p:cNvPr id="3" name="Content Placeholder 2">
            <a:extLst>
              <a:ext uri="{FF2B5EF4-FFF2-40B4-BE49-F238E27FC236}">
                <a16:creationId xmlns:a16="http://schemas.microsoft.com/office/drawing/2014/main" id="{850A864D-7AE6-5B23-C2F1-410C5A91F33C}"/>
              </a:ext>
            </a:extLst>
          </p:cNvPr>
          <p:cNvSpPr>
            <a:spLocks noGrp="1"/>
          </p:cNvSpPr>
          <p:nvPr>
            <p:ph sz="half" idx="2"/>
          </p:nvPr>
        </p:nvSpPr>
        <p:spPr>
          <a:xfrm>
            <a:off x="712269" y="711995"/>
            <a:ext cx="5679553" cy="3825272"/>
          </a:xfrm>
        </p:spPr>
        <p:txBody>
          <a:bodyPr/>
          <a:lstStyle/>
          <a:p>
            <a:pPr algn="just"/>
            <a:endParaRPr lang="en-US" sz="2000" b="0" i="0" dirty="0">
              <a:solidFill>
                <a:srgbClr val="374151"/>
              </a:solidFill>
              <a:effectLst/>
              <a:latin typeface="Söhne"/>
            </a:endParaRPr>
          </a:p>
          <a:p>
            <a:pPr algn="just"/>
            <a:r>
              <a:rPr lang="en-US" sz="2000" b="0" i="0" dirty="0">
                <a:solidFill>
                  <a:srgbClr val="374151"/>
                </a:solidFill>
                <a:effectLst/>
                <a:latin typeface="Söhne"/>
              </a:rPr>
              <a:t>As the threat landscape continues to evolve, cybercriminals are constantly finding two things</a:t>
            </a:r>
          </a:p>
          <a:p>
            <a:pPr algn="just"/>
            <a:r>
              <a:rPr lang="en-US" sz="2000" b="1" i="0" dirty="0">
                <a:solidFill>
                  <a:srgbClr val="374151"/>
                </a:solidFill>
                <a:effectLst/>
                <a:latin typeface="Söhne"/>
              </a:rPr>
              <a:t>exploit vulnerabilities</a:t>
            </a:r>
            <a:r>
              <a:rPr lang="en-US" sz="2000" b="0" i="0" dirty="0">
                <a:solidFill>
                  <a:srgbClr val="374151"/>
                </a:solidFill>
                <a:effectLst/>
                <a:latin typeface="Söhne"/>
              </a:rPr>
              <a:t> </a:t>
            </a:r>
          </a:p>
          <a:p>
            <a:pPr algn="just"/>
            <a:endParaRPr lang="en-US" sz="2000" b="1" i="0" dirty="0">
              <a:solidFill>
                <a:srgbClr val="374151"/>
              </a:solidFill>
              <a:effectLst/>
              <a:latin typeface="Söhne"/>
            </a:endParaRPr>
          </a:p>
          <a:p>
            <a:pPr algn="just"/>
            <a:endParaRPr lang="en-US" sz="2000" b="1" i="0" dirty="0">
              <a:solidFill>
                <a:srgbClr val="374151"/>
              </a:solidFill>
              <a:effectLst/>
              <a:latin typeface="Söhne"/>
            </a:endParaRPr>
          </a:p>
          <a:p>
            <a:pPr algn="just"/>
            <a:r>
              <a:rPr lang="en-US" sz="2000" b="1" i="0" dirty="0">
                <a:solidFill>
                  <a:srgbClr val="374151"/>
                </a:solidFill>
                <a:effectLst/>
                <a:latin typeface="Söhne"/>
              </a:rPr>
              <a:t>evade detection.</a:t>
            </a:r>
          </a:p>
          <a:p>
            <a:pPr algn="just"/>
            <a:endParaRPr lang="en-US" sz="2000" b="1" i="0" dirty="0">
              <a:solidFill>
                <a:srgbClr val="374151"/>
              </a:solidFill>
              <a:effectLst/>
              <a:latin typeface="Söhne"/>
            </a:endParaRPr>
          </a:p>
          <a:p>
            <a:pPr algn="just"/>
            <a:endParaRPr lang="en-US" sz="2000" b="1" i="0" dirty="0">
              <a:solidFill>
                <a:srgbClr val="374151"/>
              </a:solidFill>
              <a:effectLst/>
              <a:latin typeface="Söhne"/>
            </a:endParaRPr>
          </a:p>
          <a:p>
            <a:pPr algn="just"/>
            <a:r>
              <a:rPr lang="en-US" sz="2000" b="1" i="0" dirty="0">
                <a:solidFill>
                  <a:srgbClr val="374151"/>
                </a:solidFill>
                <a:effectLst/>
                <a:latin typeface="Söhne"/>
              </a:rPr>
              <a:t>Did you know that </a:t>
            </a:r>
            <a:r>
              <a:rPr lang="en-US" sz="2000" b="1" i="0" dirty="0">
                <a:solidFill>
                  <a:schemeClr val="tx2"/>
                </a:solidFill>
                <a:effectLst/>
                <a:latin typeface="Söhne"/>
              </a:rPr>
              <a:t>91% of successful data breaches started with a spear phishing attack</a:t>
            </a:r>
          </a:p>
          <a:p>
            <a:pPr algn="just"/>
            <a:r>
              <a:rPr lang="en-US" sz="600" b="1" i="0" dirty="0">
                <a:solidFill>
                  <a:srgbClr val="0070C0"/>
                </a:solidFill>
                <a:effectLst/>
                <a:latin typeface="Söhne"/>
              </a:rPr>
              <a:t>https://www.knowbe4.com/roe-phishing-security-test-ga?utm_term=%2Bspear%20%2Bphishing&amp;utm_campaign=Google_NonBrand_Phishing_Security_Search_ROE&amp;utm_source=google&amp;utm_medium=ppc&amp;matchtype=b&amp;network=g&amp;device=c&amp;adposition=&amp;keyword=%2Bspear%20%2Bphishing&amp;gad=1&amp;gclid=CjwKCAjwvdajBhBEEiwAeMh1Ux7D_VE7_fjsuAQhoXQ6gk56N48mRDNKL7yLMhhcIJWVrfXmRCzE1BoCobcQAvD_BwE</a:t>
            </a:r>
          </a:p>
        </p:txBody>
      </p:sp>
      <p:sp>
        <p:nvSpPr>
          <p:cNvPr id="4" name="Slide Number Placeholder 3">
            <a:extLst>
              <a:ext uri="{FF2B5EF4-FFF2-40B4-BE49-F238E27FC236}">
                <a16:creationId xmlns:a16="http://schemas.microsoft.com/office/drawing/2014/main" id="{793DDAE5-4C07-6F6C-31D4-7028CCF9897D}"/>
              </a:ext>
            </a:extLst>
          </p:cNvPr>
          <p:cNvSpPr>
            <a:spLocks noGrp="1"/>
          </p:cNvSpPr>
          <p:nvPr>
            <p:ph type="sldNum" sz="quarter" idx="10"/>
          </p:nvPr>
        </p:nvSpPr>
        <p:spPr/>
        <p:txBody>
          <a:bodyPr/>
          <a:lstStyle/>
          <a:p>
            <a:pPr>
              <a:defRPr/>
            </a:pPr>
            <a:fld id="{3BE2AAB6-80C9-D04C-812E-2AE858C1AEC4}" type="slidenum">
              <a:rPr lang="en-US" altLang="en-US" smtClean="0"/>
              <a:pPr>
                <a:defRPr/>
              </a:pPr>
              <a:t>4</a:t>
            </a:fld>
            <a:endParaRPr lang="en-US" altLang="en-US" dirty="0"/>
          </a:p>
        </p:txBody>
      </p:sp>
      <p:pic>
        <p:nvPicPr>
          <p:cNvPr id="1026" name="Picture 2" descr="Antivirus &amp; Malware Evasion Techniques">
            <a:extLst>
              <a:ext uri="{FF2B5EF4-FFF2-40B4-BE49-F238E27FC236}">
                <a16:creationId xmlns:a16="http://schemas.microsoft.com/office/drawing/2014/main" id="{A71D9C6C-B688-41EE-425D-20E46220FE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8244" y="2659034"/>
            <a:ext cx="1871230" cy="12452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dobe Releases Security Patch Updates For 112 Vulnerabilities">
            <a:extLst>
              <a:ext uri="{FF2B5EF4-FFF2-40B4-BE49-F238E27FC236}">
                <a16:creationId xmlns:a16="http://schemas.microsoft.com/office/drawing/2014/main" id="{755A0B08-4E7B-0B95-0349-28EEAE4C47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346" y="1766961"/>
            <a:ext cx="3756348" cy="1501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153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343E7D-DDB7-18D6-87C9-A812D1A6AE98}"/>
              </a:ext>
            </a:extLst>
          </p:cNvPr>
          <p:cNvSpPr>
            <a:spLocks noGrp="1"/>
          </p:cNvSpPr>
          <p:nvPr>
            <p:ph sz="half" idx="2"/>
          </p:nvPr>
        </p:nvSpPr>
        <p:spPr>
          <a:xfrm>
            <a:off x="1003466" y="859778"/>
            <a:ext cx="4848713" cy="3539444"/>
          </a:xfrm>
        </p:spPr>
        <p:txBody>
          <a:bodyPr/>
          <a:lstStyle/>
          <a:p>
            <a:pPr algn="just"/>
            <a:r>
              <a:rPr lang="en-US" sz="2000" b="1" i="0" dirty="0">
                <a:solidFill>
                  <a:schemeClr val="accent5">
                    <a:lumMod val="50000"/>
                  </a:schemeClr>
                </a:solidFill>
                <a:effectLst/>
                <a:latin typeface="Söhne"/>
              </a:rPr>
              <a:t>Polymorphic Techniques</a:t>
            </a:r>
            <a:r>
              <a:rPr lang="en-US" sz="1400" b="1" i="0" dirty="0">
                <a:solidFill>
                  <a:schemeClr val="accent5">
                    <a:lumMod val="50000"/>
                  </a:schemeClr>
                </a:solidFill>
                <a:effectLst/>
                <a:latin typeface="Söhne"/>
              </a:rPr>
              <a:t>: </a:t>
            </a:r>
            <a:r>
              <a:rPr lang="en-US" sz="1400" b="0" i="0" dirty="0">
                <a:solidFill>
                  <a:srgbClr val="374151"/>
                </a:solidFill>
                <a:effectLst/>
                <a:latin typeface="Söhne"/>
              </a:rPr>
              <a:t>Attackers often use non-PE files as carriers for polymorphic malware. </a:t>
            </a:r>
          </a:p>
          <a:p>
            <a:pPr marL="0" indent="0" algn="just">
              <a:buNone/>
            </a:pPr>
            <a:endParaRPr lang="en-US" sz="1400" b="0" i="0" dirty="0">
              <a:solidFill>
                <a:srgbClr val="374151"/>
              </a:solidFill>
              <a:effectLst/>
              <a:latin typeface="Söhne"/>
            </a:endParaRPr>
          </a:p>
          <a:p>
            <a:pPr algn="just"/>
            <a:r>
              <a:rPr lang="en-US" sz="1400" b="0" i="0" dirty="0">
                <a:solidFill>
                  <a:schemeClr val="tx2">
                    <a:lumMod val="75000"/>
                  </a:schemeClr>
                </a:solidFill>
                <a:effectLst/>
                <a:latin typeface="Söhne"/>
              </a:rPr>
              <a:t>Embedded Scripts</a:t>
            </a:r>
            <a:r>
              <a:rPr lang="en-US" sz="1400" b="0" i="0" dirty="0">
                <a:solidFill>
                  <a:srgbClr val="374151"/>
                </a:solidFill>
                <a:effectLst/>
                <a:latin typeface="Söhne"/>
              </a:rPr>
              <a:t>: Non-PE files, including HTML, JavaScript, or VBScript files, can contain embedded scripts that are executed by compatible applications or web browsers. </a:t>
            </a:r>
          </a:p>
          <a:p>
            <a:pPr algn="just"/>
            <a:endParaRPr lang="en-US" sz="1400" b="0" i="0" dirty="0">
              <a:solidFill>
                <a:srgbClr val="374151"/>
              </a:solidFill>
              <a:effectLst/>
              <a:latin typeface="Söhne"/>
            </a:endParaRPr>
          </a:p>
          <a:p>
            <a:pPr algn="just"/>
            <a:r>
              <a:rPr lang="en-US" sz="1400" b="0" i="0" dirty="0">
                <a:solidFill>
                  <a:schemeClr val="tx2">
                    <a:lumMod val="75000"/>
                  </a:schemeClr>
                </a:solidFill>
                <a:effectLst/>
                <a:latin typeface="Söhne"/>
              </a:rPr>
              <a:t>Fileless Execution: </a:t>
            </a:r>
            <a:r>
              <a:rPr lang="en-US" sz="1400" b="0" i="0" dirty="0">
                <a:solidFill>
                  <a:srgbClr val="374151"/>
                </a:solidFill>
                <a:effectLst/>
                <a:latin typeface="Söhne"/>
              </a:rPr>
              <a:t>Non-PE file-based attacks often employ fileless execution techniques. By utilizing legitimate system tools, such as PowerShell, attackers can execute malicious code directly in memory without relying on traditional executable files. </a:t>
            </a:r>
          </a:p>
          <a:p>
            <a:pPr algn="just"/>
            <a:endParaRPr lang="en-US" sz="1400" b="0" i="0" dirty="0">
              <a:solidFill>
                <a:srgbClr val="374151"/>
              </a:solidFill>
              <a:effectLst/>
              <a:latin typeface="Söhne"/>
            </a:endParaRPr>
          </a:p>
          <a:p>
            <a:pPr algn="just"/>
            <a:r>
              <a:rPr lang="en-US" sz="1400" b="0" i="0" dirty="0">
                <a:solidFill>
                  <a:schemeClr val="tx2">
                    <a:lumMod val="75000"/>
                  </a:schemeClr>
                </a:solidFill>
                <a:effectLst/>
                <a:latin typeface="Söhne"/>
              </a:rPr>
              <a:t>Social Engineering and Phishing: </a:t>
            </a:r>
            <a:r>
              <a:rPr lang="en-US" sz="1400" b="0" i="0" dirty="0">
                <a:solidFill>
                  <a:srgbClr val="374151"/>
                </a:solidFill>
                <a:effectLst/>
                <a:latin typeface="Söhne"/>
              </a:rPr>
              <a:t>Attackers capitalize on human vulnerabilities by crafting convincing non-PE file-based lures. For instance, they may send phishing emails with seemingly harmless attachments, such as PDF invoices or Office documents. </a:t>
            </a:r>
            <a:endParaRPr lang="en-US" sz="1400" dirty="0"/>
          </a:p>
        </p:txBody>
      </p:sp>
      <p:sp>
        <p:nvSpPr>
          <p:cNvPr id="2" name="Title 1">
            <a:extLst>
              <a:ext uri="{FF2B5EF4-FFF2-40B4-BE49-F238E27FC236}">
                <a16:creationId xmlns:a16="http://schemas.microsoft.com/office/drawing/2014/main" id="{FEB5A77F-1EB4-C0C2-B627-5ECB0046703C}"/>
              </a:ext>
            </a:extLst>
          </p:cNvPr>
          <p:cNvSpPr>
            <a:spLocks noGrp="1"/>
          </p:cNvSpPr>
          <p:nvPr>
            <p:ph type="title"/>
          </p:nvPr>
        </p:nvSpPr>
        <p:spPr>
          <a:xfrm>
            <a:off x="457201" y="205980"/>
            <a:ext cx="6947645" cy="506015"/>
          </a:xfrm>
        </p:spPr>
        <p:txBody>
          <a:bodyPr/>
          <a:lstStyle/>
          <a:p>
            <a:r>
              <a:rPr lang="en-US" dirty="0"/>
              <a:t>Increasing Prevalence of Non-PE files </a:t>
            </a:r>
          </a:p>
        </p:txBody>
      </p:sp>
      <p:sp>
        <p:nvSpPr>
          <p:cNvPr id="4" name="Slide Number Placeholder 3">
            <a:extLst>
              <a:ext uri="{FF2B5EF4-FFF2-40B4-BE49-F238E27FC236}">
                <a16:creationId xmlns:a16="http://schemas.microsoft.com/office/drawing/2014/main" id="{4F8FDC31-85D5-026D-2D9D-58030B1DF249}"/>
              </a:ext>
            </a:extLst>
          </p:cNvPr>
          <p:cNvSpPr>
            <a:spLocks noGrp="1"/>
          </p:cNvSpPr>
          <p:nvPr>
            <p:ph type="sldNum" sz="quarter" idx="10"/>
          </p:nvPr>
        </p:nvSpPr>
        <p:spPr/>
        <p:txBody>
          <a:bodyPr/>
          <a:lstStyle/>
          <a:p>
            <a:pPr>
              <a:defRPr/>
            </a:pPr>
            <a:fld id="{3BE2AAB6-80C9-D04C-812E-2AE858C1AEC4}" type="slidenum">
              <a:rPr lang="en-US" altLang="en-US" smtClean="0"/>
              <a:pPr>
                <a:defRPr/>
              </a:pPr>
              <a:t>5</a:t>
            </a:fld>
            <a:endParaRPr lang="en-US" altLang="en-US" dirty="0"/>
          </a:p>
        </p:txBody>
      </p:sp>
      <p:pic>
        <p:nvPicPr>
          <p:cNvPr id="2050" name="Picture 2" descr="Obfuscation Code - an overview | ScienceDirect Topics">
            <a:extLst>
              <a:ext uri="{FF2B5EF4-FFF2-40B4-BE49-F238E27FC236}">
                <a16:creationId xmlns:a16="http://schemas.microsoft.com/office/drawing/2014/main" id="{6194049F-0D34-99C7-0828-25AA73563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1119" y="1795129"/>
            <a:ext cx="6899069" cy="2751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378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343E7D-DDB7-18D6-87C9-A812D1A6AE98}"/>
              </a:ext>
            </a:extLst>
          </p:cNvPr>
          <p:cNvSpPr>
            <a:spLocks noGrp="1"/>
          </p:cNvSpPr>
          <p:nvPr>
            <p:ph sz="half" idx="2"/>
          </p:nvPr>
        </p:nvSpPr>
        <p:spPr>
          <a:xfrm>
            <a:off x="1003466" y="859778"/>
            <a:ext cx="4848713" cy="3539444"/>
          </a:xfrm>
        </p:spPr>
        <p:txBody>
          <a:bodyPr/>
          <a:lstStyle/>
          <a:p>
            <a:pPr algn="just"/>
            <a:r>
              <a:rPr lang="en-US" sz="1400" b="0" i="0" dirty="0">
                <a:solidFill>
                  <a:schemeClr val="tx2">
                    <a:lumMod val="75000"/>
                  </a:schemeClr>
                </a:solidFill>
                <a:effectLst/>
                <a:latin typeface="Söhne"/>
              </a:rPr>
              <a:t>Polymorphic Techniques</a:t>
            </a:r>
            <a:r>
              <a:rPr lang="en-US" sz="1400" b="0" i="0" dirty="0">
                <a:solidFill>
                  <a:srgbClr val="374151"/>
                </a:solidFill>
                <a:effectLst/>
                <a:latin typeface="Söhne"/>
              </a:rPr>
              <a:t>: Attackers often use non-PE files as carriers for polymorphic malware. </a:t>
            </a:r>
          </a:p>
          <a:p>
            <a:pPr marL="0" indent="0" algn="just">
              <a:buNone/>
            </a:pPr>
            <a:endParaRPr lang="en-US" sz="1400" b="0" i="0" dirty="0">
              <a:solidFill>
                <a:srgbClr val="374151"/>
              </a:solidFill>
              <a:effectLst/>
              <a:latin typeface="Söhne"/>
            </a:endParaRPr>
          </a:p>
          <a:p>
            <a:pPr algn="just"/>
            <a:r>
              <a:rPr lang="en-US" sz="2000" b="1" i="0" dirty="0">
                <a:solidFill>
                  <a:schemeClr val="accent5">
                    <a:lumMod val="50000"/>
                  </a:schemeClr>
                </a:solidFill>
                <a:effectLst/>
                <a:latin typeface="Söhne"/>
              </a:rPr>
              <a:t>Embedded Scripts: </a:t>
            </a:r>
            <a:r>
              <a:rPr lang="en-US" sz="2000" b="0" i="0" dirty="0">
                <a:solidFill>
                  <a:srgbClr val="374151"/>
                </a:solidFill>
                <a:effectLst/>
                <a:latin typeface="Söhne"/>
              </a:rPr>
              <a:t>Non-PE files, including HTML, JavaScript, or VBScript files, can contain embedded scripts that are executed by compatible applications or web browsers. </a:t>
            </a:r>
          </a:p>
          <a:p>
            <a:pPr algn="just"/>
            <a:r>
              <a:rPr lang="en-US" sz="1400" b="0" i="0" dirty="0">
                <a:solidFill>
                  <a:schemeClr val="tx2">
                    <a:lumMod val="75000"/>
                  </a:schemeClr>
                </a:solidFill>
                <a:effectLst/>
                <a:latin typeface="Söhne"/>
              </a:rPr>
              <a:t>Fileless Execution: </a:t>
            </a:r>
            <a:r>
              <a:rPr lang="en-US" sz="1400" b="0" i="0" dirty="0">
                <a:solidFill>
                  <a:srgbClr val="374151"/>
                </a:solidFill>
                <a:effectLst/>
                <a:latin typeface="Söhne"/>
              </a:rPr>
              <a:t>Non-PE file-based attacks often employ fileless execution techniques. By utilizing legitimate system tools, such as PowerShell, attackers can execute malicious code directly in memory without relying on traditional executable files. </a:t>
            </a:r>
          </a:p>
          <a:p>
            <a:pPr algn="just"/>
            <a:r>
              <a:rPr lang="en-US" sz="1400" b="0" i="0" dirty="0">
                <a:solidFill>
                  <a:schemeClr val="tx2">
                    <a:lumMod val="75000"/>
                  </a:schemeClr>
                </a:solidFill>
                <a:effectLst/>
                <a:latin typeface="Söhne"/>
              </a:rPr>
              <a:t>Social Engineering and Phishing: </a:t>
            </a:r>
            <a:r>
              <a:rPr lang="en-US" sz="1400" b="0" i="0" dirty="0">
                <a:solidFill>
                  <a:srgbClr val="374151"/>
                </a:solidFill>
                <a:effectLst/>
                <a:latin typeface="Söhne"/>
              </a:rPr>
              <a:t>Attackers capitalize on human vulnerabilities by crafting convincing non-PE file-based lures. For instance, they may send phishing emails with seemingly harmless attachments, such as PDF invoices or Office documents. </a:t>
            </a:r>
            <a:endParaRPr lang="en-US" sz="1400" dirty="0"/>
          </a:p>
        </p:txBody>
      </p:sp>
      <p:sp>
        <p:nvSpPr>
          <p:cNvPr id="2" name="Title 1">
            <a:extLst>
              <a:ext uri="{FF2B5EF4-FFF2-40B4-BE49-F238E27FC236}">
                <a16:creationId xmlns:a16="http://schemas.microsoft.com/office/drawing/2014/main" id="{FEB5A77F-1EB4-C0C2-B627-5ECB0046703C}"/>
              </a:ext>
            </a:extLst>
          </p:cNvPr>
          <p:cNvSpPr>
            <a:spLocks noGrp="1"/>
          </p:cNvSpPr>
          <p:nvPr>
            <p:ph type="title"/>
          </p:nvPr>
        </p:nvSpPr>
        <p:spPr>
          <a:xfrm>
            <a:off x="457201" y="205980"/>
            <a:ext cx="6947645" cy="506015"/>
          </a:xfrm>
        </p:spPr>
        <p:txBody>
          <a:bodyPr/>
          <a:lstStyle/>
          <a:p>
            <a:r>
              <a:rPr lang="en-US" dirty="0"/>
              <a:t>Increasing Prevalence of Non-PE files </a:t>
            </a:r>
          </a:p>
        </p:txBody>
      </p:sp>
      <p:sp>
        <p:nvSpPr>
          <p:cNvPr id="4" name="Slide Number Placeholder 3">
            <a:extLst>
              <a:ext uri="{FF2B5EF4-FFF2-40B4-BE49-F238E27FC236}">
                <a16:creationId xmlns:a16="http://schemas.microsoft.com/office/drawing/2014/main" id="{4F8FDC31-85D5-026D-2D9D-58030B1DF249}"/>
              </a:ext>
            </a:extLst>
          </p:cNvPr>
          <p:cNvSpPr>
            <a:spLocks noGrp="1"/>
          </p:cNvSpPr>
          <p:nvPr>
            <p:ph type="sldNum" sz="quarter" idx="10"/>
          </p:nvPr>
        </p:nvSpPr>
        <p:spPr/>
        <p:txBody>
          <a:bodyPr/>
          <a:lstStyle/>
          <a:p>
            <a:pPr>
              <a:defRPr/>
            </a:pPr>
            <a:fld id="{3BE2AAB6-80C9-D04C-812E-2AE858C1AEC4}" type="slidenum">
              <a:rPr lang="en-US" altLang="en-US" smtClean="0"/>
              <a:pPr>
                <a:defRPr/>
              </a:pPr>
              <a:t>6</a:t>
            </a:fld>
            <a:endParaRPr lang="en-US" altLang="en-US" dirty="0"/>
          </a:p>
        </p:txBody>
      </p:sp>
      <p:pic>
        <p:nvPicPr>
          <p:cNvPr id="3074" name="Picture 2" descr="Analyzing malicious office documents">
            <a:extLst>
              <a:ext uri="{FF2B5EF4-FFF2-40B4-BE49-F238E27FC236}">
                <a16:creationId xmlns:a16="http://schemas.microsoft.com/office/drawing/2014/main" id="{466E9D93-D560-61C8-6BA7-3F3639373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442" y="2105410"/>
            <a:ext cx="2998808" cy="2854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728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343E7D-DDB7-18D6-87C9-A812D1A6AE98}"/>
              </a:ext>
            </a:extLst>
          </p:cNvPr>
          <p:cNvSpPr>
            <a:spLocks noGrp="1"/>
          </p:cNvSpPr>
          <p:nvPr>
            <p:ph sz="half" idx="2"/>
          </p:nvPr>
        </p:nvSpPr>
        <p:spPr>
          <a:xfrm>
            <a:off x="1003466" y="859778"/>
            <a:ext cx="4848713" cy="3539444"/>
          </a:xfrm>
        </p:spPr>
        <p:txBody>
          <a:bodyPr/>
          <a:lstStyle/>
          <a:p>
            <a:pPr algn="just"/>
            <a:r>
              <a:rPr lang="en-US" sz="1400" i="0" dirty="0">
                <a:solidFill>
                  <a:schemeClr val="tx2"/>
                </a:solidFill>
                <a:effectLst/>
                <a:latin typeface="Söhne"/>
              </a:rPr>
              <a:t>Polymorphic Techniques: </a:t>
            </a:r>
            <a:r>
              <a:rPr lang="en-US" sz="1400" b="0" i="0" dirty="0">
                <a:solidFill>
                  <a:srgbClr val="374151"/>
                </a:solidFill>
                <a:effectLst/>
                <a:latin typeface="Söhne"/>
              </a:rPr>
              <a:t>Attackers often use non-PE files as carriers for polymorphic malware. </a:t>
            </a:r>
          </a:p>
          <a:p>
            <a:pPr marL="0" indent="0" algn="just">
              <a:buNone/>
            </a:pPr>
            <a:endParaRPr lang="en-US" sz="1400" b="0" i="0" dirty="0">
              <a:solidFill>
                <a:srgbClr val="374151"/>
              </a:solidFill>
              <a:effectLst/>
              <a:latin typeface="Söhne"/>
            </a:endParaRPr>
          </a:p>
          <a:p>
            <a:pPr algn="just"/>
            <a:r>
              <a:rPr lang="en-US" sz="1400" b="0" i="0" dirty="0">
                <a:solidFill>
                  <a:schemeClr val="tx2">
                    <a:lumMod val="75000"/>
                  </a:schemeClr>
                </a:solidFill>
                <a:effectLst/>
                <a:latin typeface="Söhne"/>
              </a:rPr>
              <a:t>Embedded Scripts</a:t>
            </a:r>
            <a:r>
              <a:rPr lang="en-US" sz="1400" b="0" i="0" dirty="0">
                <a:solidFill>
                  <a:srgbClr val="374151"/>
                </a:solidFill>
                <a:effectLst/>
                <a:latin typeface="Söhne"/>
              </a:rPr>
              <a:t>: Non-PE files, including HTML, JavaScript, or VBScript files, can contain embedded scripts that are executed by compatible applications or web browsers. </a:t>
            </a:r>
          </a:p>
          <a:p>
            <a:pPr algn="just"/>
            <a:endParaRPr lang="en-US" sz="1400" b="0" i="0" dirty="0">
              <a:solidFill>
                <a:srgbClr val="374151"/>
              </a:solidFill>
              <a:effectLst/>
              <a:latin typeface="Söhne"/>
            </a:endParaRPr>
          </a:p>
          <a:p>
            <a:pPr algn="just"/>
            <a:r>
              <a:rPr lang="en-US" sz="1800" b="1" i="0" dirty="0">
                <a:solidFill>
                  <a:schemeClr val="accent3">
                    <a:lumMod val="50000"/>
                  </a:schemeClr>
                </a:solidFill>
                <a:effectLst/>
                <a:latin typeface="Söhne"/>
              </a:rPr>
              <a:t>Fileless Execution: </a:t>
            </a:r>
            <a:r>
              <a:rPr lang="en-US" sz="1400" b="0" i="0" dirty="0">
                <a:solidFill>
                  <a:srgbClr val="374151"/>
                </a:solidFill>
                <a:effectLst/>
                <a:latin typeface="Söhne"/>
              </a:rPr>
              <a:t>Non-PE file-based attacks often employ fileless execution techniques. By utilizing legitimate system tools, such as PowerShell, attackers can execute malicious code directly in memory without relying on traditional executable files. </a:t>
            </a:r>
          </a:p>
          <a:p>
            <a:pPr algn="just"/>
            <a:endParaRPr lang="en-US" sz="1400" b="0" i="0" dirty="0">
              <a:solidFill>
                <a:srgbClr val="374151"/>
              </a:solidFill>
              <a:effectLst/>
              <a:latin typeface="Söhne"/>
            </a:endParaRPr>
          </a:p>
          <a:p>
            <a:pPr algn="just"/>
            <a:r>
              <a:rPr lang="en-US" sz="1400" b="0" i="0" dirty="0">
                <a:solidFill>
                  <a:schemeClr val="tx2">
                    <a:lumMod val="75000"/>
                  </a:schemeClr>
                </a:solidFill>
                <a:effectLst/>
                <a:latin typeface="Söhne"/>
              </a:rPr>
              <a:t>Social Engineering and Phishing: </a:t>
            </a:r>
            <a:r>
              <a:rPr lang="en-US" sz="1400" b="0" i="0" dirty="0">
                <a:solidFill>
                  <a:srgbClr val="374151"/>
                </a:solidFill>
                <a:effectLst/>
                <a:latin typeface="Söhne"/>
              </a:rPr>
              <a:t>Attackers capitalize on human vulnerabilities by crafting convincing non-PE file-based lures. For instance, they may send phishing emails with seemingly harmless attachments, such as PDF invoices or Office documents. </a:t>
            </a:r>
            <a:endParaRPr lang="en-US" sz="1400" dirty="0"/>
          </a:p>
        </p:txBody>
      </p:sp>
      <p:sp>
        <p:nvSpPr>
          <p:cNvPr id="2" name="Title 1">
            <a:extLst>
              <a:ext uri="{FF2B5EF4-FFF2-40B4-BE49-F238E27FC236}">
                <a16:creationId xmlns:a16="http://schemas.microsoft.com/office/drawing/2014/main" id="{FEB5A77F-1EB4-C0C2-B627-5ECB0046703C}"/>
              </a:ext>
            </a:extLst>
          </p:cNvPr>
          <p:cNvSpPr>
            <a:spLocks noGrp="1"/>
          </p:cNvSpPr>
          <p:nvPr>
            <p:ph type="title"/>
          </p:nvPr>
        </p:nvSpPr>
        <p:spPr>
          <a:xfrm>
            <a:off x="457201" y="205980"/>
            <a:ext cx="6947645" cy="506015"/>
          </a:xfrm>
        </p:spPr>
        <p:txBody>
          <a:bodyPr/>
          <a:lstStyle/>
          <a:p>
            <a:r>
              <a:rPr lang="en-US" dirty="0"/>
              <a:t>Increasing Prevalence of Non-PE files </a:t>
            </a:r>
          </a:p>
        </p:txBody>
      </p:sp>
      <p:sp>
        <p:nvSpPr>
          <p:cNvPr id="4" name="Slide Number Placeholder 3">
            <a:extLst>
              <a:ext uri="{FF2B5EF4-FFF2-40B4-BE49-F238E27FC236}">
                <a16:creationId xmlns:a16="http://schemas.microsoft.com/office/drawing/2014/main" id="{4F8FDC31-85D5-026D-2D9D-58030B1DF249}"/>
              </a:ext>
            </a:extLst>
          </p:cNvPr>
          <p:cNvSpPr>
            <a:spLocks noGrp="1"/>
          </p:cNvSpPr>
          <p:nvPr>
            <p:ph type="sldNum" sz="quarter" idx="10"/>
          </p:nvPr>
        </p:nvSpPr>
        <p:spPr/>
        <p:txBody>
          <a:bodyPr/>
          <a:lstStyle/>
          <a:p>
            <a:pPr>
              <a:defRPr/>
            </a:pPr>
            <a:fld id="{3BE2AAB6-80C9-D04C-812E-2AE858C1AEC4}" type="slidenum">
              <a:rPr lang="en-US" altLang="en-US" smtClean="0"/>
              <a:pPr>
                <a:defRPr/>
              </a:pPr>
              <a:t>7</a:t>
            </a:fld>
            <a:endParaRPr lang="en-US" altLang="en-US" dirty="0"/>
          </a:p>
        </p:txBody>
      </p:sp>
      <p:pic>
        <p:nvPicPr>
          <p:cNvPr id="4098" name="Picture 2" descr="Review] Fileless Malware: Definition/Detection/Affect/Removal">
            <a:extLst>
              <a:ext uri="{FF2B5EF4-FFF2-40B4-BE49-F238E27FC236}">
                <a16:creationId xmlns:a16="http://schemas.microsoft.com/office/drawing/2014/main" id="{022E6FAA-332D-DE87-7A12-957A6D09A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7822" y="686620"/>
            <a:ext cx="2832846" cy="188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833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343E7D-DDB7-18D6-87C9-A812D1A6AE98}"/>
              </a:ext>
            </a:extLst>
          </p:cNvPr>
          <p:cNvSpPr>
            <a:spLocks noGrp="1"/>
          </p:cNvSpPr>
          <p:nvPr>
            <p:ph sz="half" idx="2"/>
          </p:nvPr>
        </p:nvSpPr>
        <p:spPr>
          <a:xfrm>
            <a:off x="1003466" y="859778"/>
            <a:ext cx="4848713" cy="3539444"/>
          </a:xfrm>
        </p:spPr>
        <p:txBody>
          <a:bodyPr/>
          <a:lstStyle/>
          <a:p>
            <a:pPr marL="342891" marR="0" lvl="0" indent="-342891" algn="just" defTabSz="457189" rtl="0" eaLnBrk="0" fontAlgn="base" latinLnBrk="0" hangingPunct="0">
              <a:lnSpc>
                <a:spcPct val="100000"/>
              </a:lnSpc>
              <a:spcBef>
                <a:spcPct val="20000"/>
              </a:spcBef>
              <a:spcAft>
                <a:spcPct val="0"/>
              </a:spcAft>
              <a:buClr>
                <a:srgbClr val="A6A6A6"/>
              </a:buClr>
              <a:buSzTx/>
              <a:buFont typeface="Wingdings" charset="2"/>
              <a:buChar char="§"/>
              <a:tabLst/>
              <a:defRPr/>
            </a:pPr>
            <a:r>
              <a:rPr kumimoji="0" lang="en-US" sz="1400" b="0" i="0" u="none" strike="noStrike" kern="1200" cap="none" spc="0" normalizeH="0" baseline="0" noProof="0" dirty="0">
                <a:ln>
                  <a:noFill/>
                </a:ln>
                <a:solidFill>
                  <a:srgbClr val="FF3333"/>
                </a:solidFill>
                <a:effectLst/>
                <a:uLnTx/>
                <a:uFillTx/>
                <a:latin typeface="Söhne"/>
                <a:ea typeface="ＭＳ Ｐゴシック" charset="-128"/>
              </a:rPr>
              <a:t>Polymorphic Techniques: </a:t>
            </a:r>
            <a:r>
              <a:rPr kumimoji="0" lang="en-US" sz="1400" b="0" i="0" u="none" strike="noStrike" kern="1200" cap="none" spc="0" normalizeH="0" baseline="0" noProof="0" dirty="0">
                <a:ln>
                  <a:noFill/>
                </a:ln>
                <a:solidFill>
                  <a:srgbClr val="374151"/>
                </a:solidFill>
                <a:effectLst/>
                <a:uLnTx/>
                <a:uFillTx/>
                <a:latin typeface="Söhne"/>
                <a:ea typeface="ＭＳ Ｐゴシック" charset="-128"/>
              </a:rPr>
              <a:t>Attackers often use non-PE files as carriers for polymorphic malware. </a:t>
            </a:r>
            <a:endParaRPr lang="en-US" sz="1400" b="0" i="0" dirty="0">
              <a:solidFill>
                <a:srgbClr val="374151"/>
              </a:solidFill>
              <a:effectLst/>
              <a:latin typeface="Söhne"/>
            </a:endParaRPr>
          </a:p>
          <a:p>
            <a:pPr algn="just"/>
            <a:r>
              <a:rPr lang="en-US" sz="1400" b="0" i="0" dirty="0">
                <a:solidFill>
                  <a:schemeClr val="tx2">
                    <a:lumMod val="75000"/>
                  </a:schemeClr>
                </a:solidFill>
                <a:effectLst/>
                <a:latin typeface="Söhne"/>
              </a:rPr>
              <a:t>Embedded Scripts</a:t>
            </a:r>
            <a:r>
              <a:rPr lang="en-US" sz="1400" b="0" i="0" dirty="0">
                <a:solidFill>
                  <a:srgbClr val="374151"/>
                </a:solidFill>
                <a:effectLst/>
                <a:latin typeface="Söhne"/>
              </a:rPr>
              <a:t>: Non-PE files, including HTML, JavaScript, or VBScript files, can contain embedded scripts that are executed by compatible applications or web browsers.</a:t>
            </a:r>
          </a:p>
          <a:p>
            <a:pPr algn="just"/>
            <a:r>
              <a:rPr lang="en-US" sz="1400" b="0" i="0" dirty="0">
                <a:solidFill>
                  <a:schemeClr val="tx2">
                    <a:lumMod val="75000"/>
                  </a:schemeClr>
                </a:solidFill>
                <a:effectLst/>
                <a:latin typeface="Söhne"/>
              </a:rPr>
              <a:t>Fileless Execution: </a:t>
            </a:r>
            <a:r>
              <a:rPr lang="en-US" sz="1400" b="0" i="0" dirty="0">
                <a:solidFill>
                  <a:srgbClr val="374151"/>
                </a:solidFill>
                <a:effectLst/>
                <a:latin typeface="Söhne"/>
              </a:rPr>
              <a:t>Non-PE file-based attacks often employ fileless execution techniques. By utilizing legitimate system tools, such as PowerShell, attackers can execute malicious code directly in memory without relying on traditional executable files. </a:t>
            </a:r>
          </a:p>
          <a:p>
            <a:pPr algn="just"/>
            <a:r>
              <a:rPr lang="en-US" sz="1800" b="1" i="0" dirty="0">
                <a:solidFill>
                  <a:schemeClr val="accent3">
                    <a:lumMod val="50000"/>
                  </a:schemeClr>
                </a:solidFill>
                <a:effectLst/>
                <a:latin typeface="Söhne"/>
              </a:rPr>
              <a:t>Social Engineering and Phishing: </a:t>
            </a:r>
            <a:r>
              <a:rPr lang="en-US" sz="1400" b="0" i="0" dirty="0">
                <a:solidFill>
                  <a:srgbClr val="374151"/>
                </a:solidFill>
                <a:effectLst/>
                <a:latin typeface="Söhne"/>
              </a:rPr>
              <a:t>Attackers capitalize on human vulnerabilities by crafting convincing non-PE file-based lures. For instance, they may send phishing emails with seemingly harmless attachments, such as PDF invoices or Office documents. </a:t>
            </a:r>
            <a:endParaRPr lang="en-US" sz="1400" dirty="0"/>
          </a:p>
        </p:txBody>
      </p:sp>
      <p:sp>
        <p:nvSpPr>
          <p:cNvPr id="2" name="Title 1">
            <a:extLst>
              <a:ext uri="{FF2B5EF4-FFF2-40B4-BE49-F238E27FC236}">
                <a16:creationId xmlns:a16="http://schemas.microsoft.com/office/drawing/2014/main" id="{FEB5A77F-1EB4-C0C2-B627-5ECB0046703C}"/>
              </a:ext>
            </a:extLst>
          </p:cNvPr>
          <p:cNvSpPr>
            <a:spLocks noGrp="1"/>
          </p:cNvSpPr>
          <p:nvPr>
            <p:ph type="title"/>
          </p:nvPr>
        </p:nvSpPr>
        <p:spPr>
          <a:xfrm>
            <a:off x="457201" y="205980"/>
            <a:ext cx="6947645" cy="506015"/>
          </a:xfrm>
        </p:spPr>
        <p:txBody>
          <a:bodyPr/>
          <a:lstStyle/>
          <a:p>
            <a:r>
              <a:rPr lang="en-US" dirty="0"/>
              <a:t>Increasing Prevalence of Non-PE files </a:t>
            </a:r>
          </a:p>
        </p:txBody>
      </p:sp>
      <p:sp>
        <p:nvSpPr>
          <p:cNvPr id="4" name="Slide Number Placeholder 3">
            <a:extLst>
              <a:ext uri="{FF2B5EF4-FFF2-40B4-BE49-F238E27FC236}">
                <a16:creationId xmlns:a16="http://schemas.microsoft.com/office/drawing/2014/main" id="{4F8FDC31-85D5-026D-2D9D-58030B1DF249}"/>
              </a:ext>
            </a:extLst>
          </p:cNvPr>
          <p:cNvSpPr>
            <a:spLocks noGrp="1"/>
          </p:cNvSpPr>
          <p:nvPr>
            <p:ph type="sldNum" sz="quarter" idx="10"/>
          </p:nvPr>
        </p:nvSpPr>
        <p:spPr/>
        <p:txBody>
          <a:bodyPr/>
          <a:lstStyle/>
          <a:p>
            <a:pPr>
              <a:defRPr/>
            </a:pPr>
            <a:fld id="{3BE2AAB6-80C9-D04C-812E-2AE858C1AEC4}" type="slidenum">
              <a:rPr lang="en-US" altLang="en-US" smtClean="0"/>
              <a:pPr>
                <a:defRPr/>
              </a:pPr>
              <a:t>8</a:t>
            </a:fld>
            <a:endParaRPr lang="en-US" altLang="en-US" dirty="0"/>
          </a:p>
        </p:txBody>
      </p:sp>
      <p:pic>
        <p:nvPicPr>
          <p:cNvPr id="5124" name="Picture 4" descr="Social engineering and its importance">
            <a:extLst>
              <a:ext uri="{FF2B5EF4-FFF2-40B4-BE49-F238E27FC236}">
                <a16:creationId xmlns:a16="http://schemas.microsoft.com/office/drawing/2014/main" id="{15C37BB4-CB47-5FA0-1562-036E3FD36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5278" y="772745"/>
            <a:ext cx="4109567" cy="2330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112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a:t>Various Non-</a:t>
            </a:r>
            <a:r>
              <a:rPr lang="en-US" dirty="0" err="1"/>
              <a:t>PeFiles</a:t>
            </a:r>
            <a:r>
              <a:rPr lang="en-US" dirty="0"/>
              <a:t> format and their Analysis </a:t>
            </a:r>
          </a:p>
        </p:txBody>
      </p:sp>
    </p:spTree>
    <p:extLst>
      <p:ext uri="{BB962C8B-B14F-4D97-AF65-F5344CB8AC3E}">
        <p14:creationId xmlns:p14="http://schemas.microsoft.com/office/powerpoint/2010/main" val="755365227"/>
      </p:ext>
    </p:extLst>
  </p:cSld>
  <p:clrMapOvr>
    <a:masterClrMapping/>
  </p:clrMapOvr>
</p:sld>
</file>

<file path=ppt/theme/theme1.xml><?xml version="1.0" encoding="utf-8"?>
<a:theme xmlns:a="http://schemas.openxmlformats.org/drawingml/2006/main" name="WatchGuard_2016">
  <a:themeElements>
    <a:clrScheme name="WatchGuard Colors">
      <a:dk1>
        <a:srgbClr val="333333"/>
      </a:dk1>
      <a:lt1>
        <a:srgbClr val="FFFFFF"/>
      </a:lt1>
      <a:dk2>
        <a:srgbClr val="FF3333"/>
      </a:dk2>
      <a:lt2>
        <a:srgbClr val="FFFFFF"/>
      </a:lt2>
      <a:accent1>
        <a:srgbClr val="B32317"/>
      </a:accent1>
      <a:accent2>
        <a:srgbClr val="26BCD7"/>
      </a:accent2>
      <a:accent3>
        <a:srgbClr val="00467F"/>
      </a:accent3>
      <a:accent4>
        <a:srgbClr val="F89828"/>
      </a:accent4>
      <a:accent5>
        <a:srgbClr val="26BCD7"/>
      </a:accent5>
      <a:accent6>
        <a:srgbClr val="8DC641"/>
      </a:accent6>
      <a:hlink>
        <a:srgbClr val="FF3333"/>
      </a:hlink>
      <a:folHlink>
        <a:srgbClr val="33333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_WatchGuard_Template_010216_v3" id="{DA90B800-13A8-B24A-B32A-F082A441A350}" vid="{F7DFEEAE-2B24-1949-AD24-7F4924AC05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B4005D9E3367841B8133DC16E2CA0C5" ma:contentTypeVersion="8" ma:contentTypeDescription="Create a new document." ma:contentTypeScope="" ma:versionID="09b02c7bb5c11e94011aae484563c38d">
  <xsd:schema xmlns:xsd="http://www.w3.org/2001/XMLSchema" xmlns:xs="http://www.w3.org/2001/XMLSchema" xmlns:p="http://schemas.microsoft.com/office/2006/metadata/properties" xmlns:ns2="2fc784a7-eac2-4729-8291-eda7c6e43d70" targetNamespace="http://schemas.microsoft.com/office/2006/metadata/properties" ma:root="true" ma:fieldsID="6c2ec72030b46cd7db5e4ea8f0b91378" ns2:_="">
    <xsd:import namespace="2fc784a7-eac2-4729-8291-eda7c6e43d7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c784a7-eac2-4729-8291-eda7c6e43d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700A43-2957-4B4F-B9B2-614592CDFD03}">
  <ds:schemaRefs>
    <ds:schemaRef ds:uri="http://schemas.microsoft.com/sharepoint/v3/contenttype/forms"/>
  </ds:schemaRefs>
</ds:datastoreItem>
</file>

<file path=customXml/itemProps2.xml><?xml version="1.0" encoding="utf-8"?>
<ds:datastoreItem xmlns:ds="http://schemas.openxmlformats.org/officeDocument/2006/customXml" ds:itemID="{790DD382-103D-4FD4-A0D2-A5E0F0380794}">
  <ds:schemaRefs>
    <ds:schemaRef ds:uri="http://purl.org/dc/terms/"/>
    <ds:schemaRef ds:uri="http://schemas.microsoft.com/office/2006/documentManagement/types"/>
    <ds:schemaRef ds:uri="http://schemas.microsoft.com/office/2006/metadata/properties"/>
    <ds:schemaRef ds:uri="2fc784a7-eac2-4729-8291-eda7c6e43d70"/>
    <ds:schemaRef ds:uri="http://schemas.openxmlformats.org/package/2006/metadata/core-properties"/>
    <ds:schemaRef ds:uri="http://www.w3.org/XML/1998/namespace"/>
    <ds:schemaRef ds:uri="http://purl.org/dc/elements/1.1/"/>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BD5DA11A-3F94-4546-8574-85B8F70191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c784a7-eac2-4729-8291-eda7c6e43d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17237</TotalTime>
  <Words>1648</Words>
  <Application>Microsoft Office PowerPoint</Application>
  <PresentationFormat>On-screen Show (16:9)</PresentationFormat>
  <Paragraphs>159</Paragraphs>
  <Slides>25</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Söhne</vt:lpstr>
      <vt:lpstr>Times New Roman</vt:lpstr>
      <vt:lpstr>Wingdings</vt:lpstr>
      <vt:lpstr>WatchGuard_2016</vt:lpstr>
      <vt:lpstr>Exploring Advanced Attacks: Understanding and Investigating the Threat Landscape</vt:lpstr>
      <vt:lpstr>Agenda</vt:lpstr>
      <vt:lpstr>Introduction</vt:lpstr>
      <vt:lpstr>Non-PE file-based attacks</vt:lpstr>
      <vt:lpstr>Increasing Prevalence of Non-PE files </vt:lpstr>
      <vt:lpstr>Increasing Prevalence of Non-PE files </vt:lpstr>
      <vt:lpstr>Increasing Prevalence of Non-PE files </vt:lpstr>
      <vt:lpstr>Increasing Prevalence of Non-PE files </vt:lpstr>
      <vt:lpstr>Various Non-PeFiles format and their Analysis </vt:lpstr>
      <vt:lpstr>Introduction to malicious documents</vt:lpstr>
      <vt:lpstr>Investigation: Advanced attacks involving non-PE files </vt:lpstr>
      <vt:lpstr>Non-Pe Files used in Attack Vectors</vt:lpstr>
      <vt:lpstr>Technical Analysis</vt:lpstr>
      <vt:lpstr>Technical Analysis (Static Analysis)</vt:lpstr>
      <vt:lpstr>Method of infection and propagation of Qbot</vt:lpstr>
      <vt:lpstr>Zip File download</vt:lpstr>
      <vt:lpstr>HTA file</vt:lpstr>
      <vt:lpstr>JavaScript</vt:lpstr>
      <vt:lpstr>PowerShell</vt:lpstr>
      <vt:lpstr>Method of infection and propagation of Emotet</vt:lpstr>
      <vt:lpstr>Final Script to download emotet payload</vt:lpstr>
      <vt:lpstr>Recomendation</vt:lpstr>
      <vt:lpstr>Prevention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Authpoint Roadmap 2020</dc:title>
  <dc:creator>Alexandre Cagnoni</dc:creator>
  <cp:lastModifiedBy>Ashu Sharma</cp:lastModifiedBy>
  <cp:revision>389</cp:revision>
  <dcterms:created xsi:type="dcterms:W3CDTF">2020-03-11T15:31:22Z</dcterms:created>
  <dcterms:modified xsi:type="dcterms:W3CDTF">2023-06-26T07:36:24Z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0x0101004B4005D9E3367841B8133DC16E2CA0C5</vt:lpwstr>
  </property>
</Properties>
</file>